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8" r:id="rId4"/>
    <p:sldId id="259" r:id="rId5"/>
    <p:sldId id="260" r:id="rId6"/>
    <p:sldId id="265" r:id="rId7"/>
    <p:sldId id="271" r:id="rId8"/>
    <p:sldId id="262" r:id="rId9"/>
    <p:sldId id="261" r:id="rId10"/>
    <p:sldId id="263" r:id="rId11"/>
    <p:sldId id="267" r:id="rId12"/>
    <p:sldId id="264" r:id="rId13"/>
    <p:sldId id="268" r:id="rId14"/>
    <p:sldId id="270" r:id="rId15"/>
    <p:sldId id="272" r:id="rId16"/>
    <p:sldId id="269" r:id="rId17"/>
    <p:sldId id="273" r:id="rId18"/>
    <p:sldId id="274" r:id="rId19"/>
    <p:sldId id="266" r:id="rId20"/>
    <p:sldId id="275" r:id="rId21"/>
    <p:sldId id="27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94"/>
  </p:normalViewPr>
  <p:slideViewPr>
    <p:cSldViewPr>
      <p:cViewPr varScale="1">
        <p:scale>
          <a:sx n="109" d="100"/>
          <a:sy n="109" d="100"/>
        </p:scale>
        <p:origin x="1720" y="1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258747-356F-3A4F-9982-0CDD6BC867AA}" type="datetimeFigureOut">
              <a:rPr lang="en-US" smtClean="0"/>
              <a:t>8/13/24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7AE416-21F1-E048-8496-CF716E7D80E9}" type="slidenum">
              <a:rPr lang="en-US" smtClean="0"/>
              <a:t>‹#›</a:t>
            </a:fld>
            <a:endParaRPr lang="en-US"/>
          </a:p>
        </p:txBody>
      </p:sp>
    </p:spTree>
    <p:extLst>
      <p:ext uri="{BB962C8B-B14F-4D97-AF65-F5344CB8AC3E}">
        <p14:creationId xmlns:p14="http://schemas.microsoft.com/office/powerpoint/2010/main" val="382457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8/13/24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8/13/24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8/13/24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8/13/24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8/13/24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8/13/24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 name="Title 1"/>
          <p:cNvSpPr txBox="1">
            <a:spLocks/>
          </p:cNvSpPr>
          <p:nvPr/>
        </p:nvSpPr>
        <p:spPr>
          <a:xfrm>
            <a:off x="304800" y="1295400"/>
            <a:ext cx="6096000" cy="3276600"/>
          </a:xfrm>
          <a:prstGeom prst="rect">
            <a:avLst/>
          </a:prstGeom>
        </p:spPr>
        <p:txBody>
          <a:bodyPr vert="horz" lIns="91440" tIns="45720" rIns="91440" bIns="45720" rtlCol="0" anchor="ctr">
            <a:noAutofit/>
          </a:bodyPr>
          <a:lstStyle/>
          <a:p>
            <a:pPr algn="l"/>
            <a:r>
              <a:rPr kumimoji="0" lang="en-US" sz="2600" b="1" i="0" u="none" strike="noStrike" kern="1200" cap="none" spc="0" normalizeH="0" baseline="0" noProof="0" dirty="0">
                <a:ln>
                  <a:noFill/>
                </a:ln>
                <a:effectLst/>
                <a:uLnTx/>
                <a:uFillTx/>
                <a:latin typeface="Cambria" pitchFamily="18" charset="0"/>
                <a:ea typeface="+mj-ea"/>
                <a:cs typeface="+mj-cs"/>
              </a:rPr>
              <a:t>Title: </a:t>
            </a:r>
            <a:r>
              <a:rPr lang="en-US" sz="2800" b="1" i="0" u="none" strike="noStrike" dirty="0">
                <a:effectLst/>
                <a:latin typeface="-apple-system"/>
              </a:rPr>
              <a:t>Beyond the Smile: Unveiling the Impact of Dental Disease on Skin Health</a:t>
            </a:r>
          </a:p>
          <a:p>
            <a:pPr>
              <a:spcBef>
                <a:spcPts val="125"/>
              </a:spcBef>
              <a:spcAft>
                <a:spcPts val="125"/>
              </a:spcAft>
              <a:defRPr/>
            </a:pPr>
            <a:br>
              <a:rPr kumimoji="0" lang="en-US" sz="2600" b="1" i="0" u="none" strike="noStrike" kern="1200" cap="none" spc="0" normalizeH="0" baseline="0" noProof="0" dirty="0">
                <a:ln>
                  <a:noFill/>
                </a:ln>
                <a:effectLst/>
                <a:uLnTx/>
                <a:uFillTx/>
                <a:latin typeface="Cambria" pitchFamily="18" charset="0"/>
                <a:ea typeface="+mj-ea"/>
                <a:cs typeface="+mj-cs"/>
              </a:rPr>
            </a:br>
            <a:endParaRPr kumimoji="0" lang="en-US" sz="2000" b="1" i="0" u="none" strike="noStrike" kern="1200" cap="none" spc="0" normalizeH="0" baseline="0" noProof="0" dirty="0">
              <a:ln>
                <a:noFill/>
              </a:ln>
              <a:effectLst/>
              <a:uLnTx/>
              <a:uFillTx/>
              <a:latin typeface="Cambria" pitchFamily="18" charset="0"/>
              <a:ea typeface="+mj-ea"/>
              <a:cs typeface="+mj-cs"/>
            </a:endParaRPr>
          </a:p>
        </p:txBody>
      </p:sp>
      <p:sp>
        <p:nvSpPr>
          <p:cNvPr id="10" name="Subtitle 2"/>
          <p:cNvSpPr txBox="1">
            <a:spLocks/>
          </p:cNvSpPr>
          <p:nvPr/>
        </p:nvSpPr>
        <p:spPr>
          <a:xfrm>
            <a:off x="304800" y="4572000"/>
            <a:ext cx="4724400" cy="175260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200" b="1" i="0" u="none" strike="noStrike" kern="1200" cap="none" spc="0" normalizeH="0" baseline="0" noProof="0" dirty="0">
                <a:ln>
                  <a:noFill/>
                </a:ln>
                <a:solidFill>
                  <a:schemeClr val="tx1"/>
                </a:solidFill>
                <a:effectLst/>
                <a:uLnTx/>
                <a:uFillTx/>
                <a:latin typeface="Cambria" pitchFamily="18" charset="0"/>
                <a:ea typeface="+mn-ea"/>
                <a:cs typeface="+mn-cs"/>
              </a:rPr>
              <a:t>Presenter Name </a:t>
            </a:r>
            <a:r>
              <a:rPr kumimoji="0" lang="en-US" sz="1600" b="1" i="0" u="none" strike="noStrike" kern="1200" cap="none" spc="0" normalizeH="0" baseline="0" noProof="0" dirty="0" err="1">
                <a:ln>
                  <a:noFill/>
                </a:ln>
                <a:solidFill>
                  <a:schemeClr val="bg1">
                    <a:lumMod val="75000"/>
                  </a:schemeClr>
                </a:solidFill>
                <a:effectLst/>
                <a:uLnTx/>
                <a:uFillTx/>
                <a:latin typeface="Cambria" pitchFamily="18" charset="0"/>
                <a:ea typeface="+mn-ea"/>
                <a:cs typeface="+mn-cs"/>
              </a:rPr>
              <a:t>Dr.Shohreh</a:t>
            </a:r>
            <a:r>
              <a:rPr kumimoji="0" lang="en-US" sz="1600" b="1" i="0" u="none" strike="noStrike" kern="1200" cap="none" spc="0" normalizeH="0" baseline="0" noProof="0" dirty="0">
                <a:ln>
                  <a:noFill/>
                </a:ln>
                <a:solidFill>
                  <a:schemeClr val="bg1">
                    <a:lumMod val="75000"/>
                  </a:schemeClr>
                </a:solidFill>
                <a:effectLst/>
                <a:uLnTx/>
                <a:uFillTx/>
                <a:latin typeface="Cambria" pitchFamily="18" charset="0"/>
                <a:ea typeface="+mn-ea"/>
                <a:cs typeface="+mn-cs"/>
              </a:rPr>
              <a:t> </a:t>
            </a:r>
            <a:r>
              <a:rPr kumimoji="0" lang="en-US" sz="1600" b="1" i="0" u="none" strike="noStrike" kern="1200" cap="none" spc="0" normalizeH="0" baseline="0" noProof="0" dirty="0" err="1">
                <a:ln>
                  <a:noFill/>
                </a:ln>
                <a:solidFill>
                  <a:schemeClr val="bg1">
                    <a:lumMod val="75000"/>
                  </a:schemeClr>
                </a:solidFill>
                <a:effectLst/>
                <a:uLnTx/>
                <a:uFillTx/>
                <a:latin typeface="Cambria" pitchFamily="18" charset="0"/>
                <a:ea typeface="+mn-ea"/>
                <a:cs typeface="+mn-cs"/>
              </a:rPr>
              <a:t>Ghasemi</a:t>
            </a:r>
            <a:r>
              <a:rPr kumimoji="0" lang="en-US" sz="1600" b="1" i="0" u="none" strike="noStrike" kern="1200" cap="none" spc="0" normalizeH="0" baseline="0" noProof="0" dirty="0">
                <a:ln>
                  <a:noFill/>
                </a:ln>
                <a:solidFill>
                  <a:schemeClr val="bg1">
                    <a:lumMod val="75000"/>
                  </a:schemeClr>
                </a:solidFill>
                <a:effectLst/>
                <a:uLnTx/>
                <a:uFillTx/>
                <a:latin typeface="Cambria" pitchFamily="18" charset="0"/>
                <a:ea typeface="+mn-ea"/>
                <a:cs typeface="+mn-cs"/>
              </a:rPr>
              <a:t>  </a:t>
            </a:r>
          </a:p>
          <a:p>
            <a:pPr>
              <a:spcBef>
                <a:spcPct val="20000"/>
              </a:spcBef>
            </a:pPr>
            <a:r>
              <a:rPr kumimoji="0" lang="en-US" sz="1800" b="0" i="0" u="none" strike="noStrike" kern="1200" cap="none" spc="0" normalizeH="0" baseline="0" noProof="0" dirty="0">
                <a:ln>
                  <a:noFill/>
                </a:ln>
                <a:solidFill>
                  <a:schemeClr val="tx1"/>
                </a:solidFill>
                <a:effectLst/>
                <a:uLnTx/>
                <a:uFillTx/>
                <a:latin typeface="Cambria" pitchFamily="18" charset="0"/>
                <a:ea typeface="+mn-ea"/>
                <a:cs typeface="+mn-cs"/>
              </a:rPr>
              <a:t>Affiliation / Institute:  MD,DDS,MSC,PH.D </a:t>
            </a:r>
          </a:p>
          <a:p>
            <a:pPr>
              <a:spcBef>
                <a:spcPct val="20000"/>
              </a:spcBef>
            </a:pPr>
            <a:r>
              <a:rPr lang="en-US" dirty="0">
                <a:latin typeface="Cambria" pitchFamily="18" charset="0"/>
              </a:rPr>
              <a:t>Queen Mary University of London ,UK </a:t>
            </a:r>
          </a:p>
          <a:p>
            <a:pPr>
              <a:spcBef>
                <a:spcPct val="20000"/>
              </a:spcBef>
            </a:pPr>
            <a:r>
              <a:rPr kumimoji="0" lang="en-US" sz="1800" b="0" i="0" u="none" strike="noStrike" kern="1200" cap="none" spc="0" normalizeH="0" baseline="0" noProof="0" dirty="0">
                <a:ln>
                  <a:noFill/>
                </a:ln>
                <a:solidFill>
                  <a:schemeClr val="tx1"/>
                </a:solidFill>
                <a:effectLst/>
                <a:uLnTx/>
                <a:uFillTx/>
                <a:latin typeface="Cambria" pitchFamily="18" charset="0"/>
                <a:ea typeface="+mn-ea"/>
                <a:cs typeface="+mn-cs"/>
              </a:rPr>
              <a:t>Dental </a:t>
            </a:r>
            <a:r>
              <a:rPr kumimoji="0" lang="en-US" sz="1800" b="0" i="0" u="none" strike="noStrike" kern="1200" cap="none" spc="0" normalizeH="0" baseline="0" noProof="0" dirty="0" err="1">
                <a:ln>
                  <a:noFill/>
                </a:ln>
                <a:solidFill>
                  <a:schemeClr val="tx1"/>
                </a:solidFill>
                <a:effectLst/>
                <a:uLnTx/>
                <a:uFillTx/>
                <a:latin typeface="Cambria" pitchFamily="18" charset="0"/>
                <a:ea typeface="+mn-ea"/>
                <a:cs typeface="+mn-cs"/>
              </a:rPr>
              <a:t>Facu</a:t>
            </a:r>
            <a:r>
              <a:rPr lang="en-US" dirty="0" err="1">
                <a:latin typeface="Cambria" pitchFamily="18" charset="0"/>
              </a:rPr>
              <a:t>lty</a:t>
            </a:r>
            <a:r>
              <a:rPr lang="en-US" dirty="0">
                <a:latin typeface="Cambria" pitchFamily="18" charset="0"/>
              </a:rPr>
              <a:t> (RCSI ,Ireland )</a:t>
            </a:r>
          </a:p>
          <a:p>
            <a:pPr>
              <a:spcBef>
                <a:spcPct val="20000"/>
              </a:spcBef>
            </a:pPr>
            <a:r>
              <a:rPr lang="en-US" dirty="0">
                <a:latin typeface="Cambria" pitchFamily="18" charset="0"/>
              </a:rPr>
              <a:t>Email:shohrehghasemi24@gmail.com</a:t>
            </a:r>
            <a:endParaRPr kumimoji="0" lang="en-US" sz="1800" b="0" i="0" u="none" strike="noStrike" kern="1200" cap="none" spc="0" normalizeH="0" baseline="0" noProof="0" dirty="0">
              <a:ln>
                <a:noFill/>
              </a:ln>
              <a:solidFill>
                <a:schemeClr val="tx1"/>
              </a:solidFill>
              <a:effectLst/>
              <a:uLnTx/>
              <a:uFillTx/>
              <a:latin typeface="Cambria" pitchFamily="18" charset="0"/>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63C07-6C64-47ED-1DD8-8263E8EBD4E6}"/>
              </a:ext>
            </a:extLst>
          </p:cNvPr>
          <p:cNvSpPr>
            <a:spLocks noGrp="1"/>
          </p:cNvSpPr>
          <p:nvPr>
            <p:ph type="title"/>
          </p:nvPr>
        </p:nvSpPr>
        <p:spPr/>
        <p:txBody>
          <a:bodyPr>
            <a:normAutofit fontScale="90000"/>
          </a:bodyPr>
          <a:lstStyle/>
          <a:p>
            <a:r>
              <a:rPr lang="en-US" dirty="0"/>
              <a:t>Effects of Inflammation on Skin Health:</a:t>
            </a:r>
            <a:br>
              <a:rPr lang="en-US" dirty="0"/>
            </a:br>
            <a:endParaRPr lang="en-US" dirty="0"/>
          </a:p>
        </p:txBody>
      </p:sp>
      <p:sp>
        <p:nvSpPr>
          <p:cNvPr id="3" name="Content Placeholder 2">
            <a:extLst>
              <a:ext uri="{FF2B5EF4-FFF2-40B4-BE49-F238E27FC236}">
                <a16:creationId xmlns:a16="http://schemas.microsoft.com/office/drawing/2014/main" id="{EFC9AA99-0799-051A-8C8D-586F109DBEB8}"/>
              </a:ext>
            </a:extLst>
          </p:cNvPr>
          <p:cNvSpPr>
            <a:spLocks noGrp="1"/>
          </p:cNvSpPr>
          <p:nvPr>
            <p:ph idx="1"/>
          </p:nvPr>
        </p:nvSpPr>
        <p:spPr/>
        <p:txBody>
          <a:bodyPr>
            <a:normAutofit fontScale="55000" lnSpcReduction="20000"/>
          </a:bodyPr>
          <a:lstStyle/>
          <a:p>
            <a:endParaRPr lang="en-US" dirty="0"/>
          </a:p>
          <a:p>
            <a:r>
              <a:rPr lang="en-US" b="1" dirty="0"/>
              <a:t>1. Skin Conditions:  </a:t>
            </a:r>
            <a:r>
              <a:rPr lang="en-US" dirty="0"/>
              <a:t>- Inflammation is a key factor in various skin conditions, such as acne, eczema, psoriasis, and rosacea. In these conditions, the inflammatory response can cause redness, swelling, and irritation.</a:t>
            </a:r>
          </a:p>
          <a:p>
            <a:r>
              <a:rPr lang="en-US" dirty="0"/>
              <a:t>  </a:t>
            </a:r>
          </a:p>
          <a:p>
            <a:r>
              <a:rPr lang="en-US" b="1" dirty="0"/>
              <a:t>2. Barrier Function:   </a:t>
            </a:r>
            <a:r>
              <a:rPr lang="en-US" dirty="0"/>
              <a:t>- Chronic inflammation can compromise the skin's barrier function, leading to increased water loss and susceptibility to irritants and pathogens.</a:t>
            </a:r>
          </a:p>
          <a:p>
            <a:endParaRPr lang="en-US" dirty="0"/>
          </a:p>
          <a:p>
            <a:r>
              <a:rPr lang="en-US" b="1" dirty="0"/>
              <a:t>3. Increased Oil Production: </a:t>
            </a:r>
            <a:r>
              <a:rPr lang="en-US" dirty="0"/>
              <a:t>- Inflammatory mediators can stimulate sebaceous glands to produce more oil, contributing to clogged pores and worsening acne.</a:t>
            </a:r>
          </a:p>
          <a:p>
            <a:endParaRPr lang="en-US" b="1" dirty="0"/>
          </a:p>
          <a:p>
            <a:r>
              <a:rPr lang="en-US" b="1" dirty="0"/>
              <a:t>4. Healing and Repair: </a:t>
            </a:r>
            <a:r>
              <a:rPr lang="en-US" dirty="0"/>
              <a:t>- While acute inflammation is necessary for healing, chronic inflammation can hinder the skin's ability to repair itself, leading to persistent skin issues.</a:t>
            </a:r>
          </a:p>
        </p:txBody>
      </p:sp>
    </p:spTree>
    <p:extLst>
      <p:ext uri="{BB962C8B-B14F-4D97-AF65-F5344CB8AC3E}">
        <p14:creationId xmlns:p14="http://schemas.microsoft.com/office/powerpoint/2010/main" val="15551094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2CEB8-BC12-3DEA-37AF-6AA2C940959B}"/>
              </a:ext>
            </a:extLst>
          </p:cNvPr>
          <p:cNvSpPr>
            <a:spLocks noGrp="1"/>
          </p:cNvSpPr>
          <p:nvPr>
            <p:ph type="title"/>
          </p:nvPr>
        </p:nvSpPr>
        <p:spPr/>
        <p:txBody>
          <a:bodyPr/>
          <a:lstStyle/>
          <a:p>
            <a:endParaRPr lang="en-US"/>
          </a:p>
        </p:txBody>
      </p:sp>
      <p:pic>
        <p:nvPicPr>
          <p:cNvPr id="5" name="Content Placeholder 4" descr="A side view of a person's face&#10;&#10;Description automatically generated">
            <a:extLst>
              <a:ext uri="{FF2B5EF4-FFF2-40B4-BE49-F238E27FC236}">
                <a16:creationId xmlns:a16="http://schemas.microsoft.com/office/drawing/2014/main" id="{BBE44B87-5CA8-2B38-528D-871C70527C7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9632" y="274638"/>
            <a:ext cx="6336704" cy="6034682"/>
          </a:xfrm>
        </p:spPr>
      </p:pic>
    </p:spTree>
    <p:extLst>
      <p:ext uri="{BB962C8B-B14F-4D97-AF65-F5344CB8AC3E}">
        <p14:creationId xmlns:p14="http://schemas.microsoft.com/office/powerpoint/2010/main" val="570816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CB632-EFBA-B8DA-69FA-A0070812489C}"/>
              </a:ext>
            </a:extLst>
          </p:cNvPr>
          <p:cNvSpPr>
            <a:spLocks noGrp="1"/>
          </p:cNvSpPr>
          <p:nvPr>
            <p:ph type="title"/>
          </p:nvPr>
        </p:nvSpPr>
        <p:spPr>
          <a:xfrm>
            <a:off x="457200" y="731836"/>
            <a:ext cx="8229600" cy="685801"/>
          </a:xfrm>
        </p:spPr>
        <p:txBody>
          <a:bodyPr>
            <a:normAutofit fontScale="90000"/>
          </a:bodyPr>
          <a:lstStyle/>
          <a:p>
            <a:r>
              <a:rPr lang="en-US" sz="4000" dirty="0"/>
              <a:t>The Connection Between Oral and Skin Health:</a:t>
            </a:r>
            <a:br>
              <a:rPr lang="en-US" dirty="0"/>
            </a:br>
            <a:endParaRPr lang="en-US" dirty="0"/>
          </a:p>
        </p:txBody>
      </p:sp>
      <p:sp>
        <p:nvSpPr>
          <p:cNvPr id="3" name="Content Placeholder 2">
            <a:extLst>
              <a:ext uri="{FF2B5EF4-FFF2-40B4-BE49-F238E27FC236}">
                <a16:creationId xmlns:a16="http://schemas.microsoft.com/office/drawing/2014/main" id="{85B27BCB-1A94-B264-7AF9-5E94F7267290}"/>
              </a:ext>
            </a:extLst>
          </p:cNvPr>
          <p:cNvSpPr>
            <a:spLocks noGrp="1"/>
          </p:cNvSpPr>
          <p:nvPr>
            <p:ph idx="1"/>
          </p:nvPr>
        </p:nvSpPr>
        <p:spPr/>
        <p:txBody>
          <a:bodyPr>
            <a:normAutofit fontScale="70000" lnSpcReduction="20000"/>
          </a:bodyPr>
          <a:lstStyle/>
          <a:p>
            <a:endParaRPr lang="en-US" dirty="0">
              <a:solidFill>
                <a:schemeClr val="accent3">
                  <a:lumMod val="50000"/>
                </a:schemeClr>
              </a:solidFill>
            </a:endParaRPr>
          </a:p>
          <a:p>
            <a:pPr marL="0" indent="0">
              <a:buNone/>
            </a:pPr>
            <a:r>
              <a:rPr lang="en-US" b="1" dirty="0">
                <a:solidFill>
                  <a:schemeClr val="accent3">
                    <a:lumMod val="50000"/>
                  </a:schemeClr>
                </a:solidFill>
              </a:rPr>
              <a:t>Systemic Inflammation:</a:t>
            </a:r>
          </a:p>
          <a:p>
            <a:pPr marL="0" indent="0">
              <a:buNone/>
            </a:pPr>
            <a:r>
              <a:rPr lang="en-US" dirty="0"/>
              <a:t>  - Inflammation in the oral cavity can contribute to systemic inflammation, which affects various body systems, including the skin.</a:t>
            </a:r>
          </a:p>
          <a:p>
            <a:pPr marL="0" indent="0">
              <a:buNone/>
            </a:pPr>
            <a:r>
              <a:rPr lang="en-US" dirty="0"/>
              <a:t>  </a:t>
            </a:r>
          </a:p>
          <a:p>
            <a:pPr marL="0" indent="0">
              <a:buNone/>
            </a:pPr>
            <a:r>
              <a:rPr lang="en-US" b="1" dirty="0">
                <a:solidFill>
                  <a:schemeClr val="accent3">
                    <a:lumMod val="50000"/>
                  </a:schemeClr>
                </a:solidFill>
              </a:rPr>
              <a:t>Bacterial Translocation:</a:t>
            </a:r>
          </a:p>
          <a:p>
            <a:pPr marL="0" indent="0">
              <a:buNone/>
            </a:pPr>
            <a:r>
              <a:rPr lang="en-US" dirty="0"/>
              <a:t>  - Oral bacteria can enter the bloodstream through inflamed gums, potentially leading to skin infections or exacerbating existing skin conditions.</a:t>
            </a:r>
          </a:p>
          <a:p>
            <a:endParaRPr lang="en-US" dirty="0">
              <a:solidFill>
                <a:schemeClr val="accent3">
                  <a:lumMod val="50000"/>
                </a:schemeClr>
              </a:solidFill>
            </a:endParaRPr>
          </a:p>
          <a:p>
            <a:pPr marL="0" indent="0">
              <a:buNone/>
            </a:pPr>
            <a:r>
              <a:rPr lang="en-US" b="1" dirty="0">
                <a:solidFill>
                  <a:schemeClr val="accent3">
                    <a:lumMod val="50000"/>
                  </a:schemeClr>
                </a:solidFill>
              </a:rPr>
              <a:t>Shared Risk Factors:</a:t>
            </a:r>
          </a:p>
          <a:p>
            <a:pPr marL="0" indent="0">
              <a:buNone/>
            </a:pPr>
            <a:r>
              <a:rPr lang="en-US" dirty="0"/>
              <a:t>  - Poor diet, smoking, and stress can contribute to inflammation in both the oral cavity and skin.</a:t>
            </a:r>
          </a:p>
        </p:txBody>
      </p:sp>
    </p:spTree>
    <p:extLst>
      <p:ext uri="{BB962C8B-B14F-4D97-AF65-F5344CB8AC3E}">
        <p14:creationId xmlns:p14="http://schemas.microsoft.com/office/powerpoint/2010/main" val="9559134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2B4BA-F292-22D1-2818-A693D049323E}"/>
              </a:ext>
            </a:extLst>
          </p:cNvPr>
          <p:cNvSpPr>
            <a:spLocks noGrp="1"/>
          </p:cNvSpPr>
          <p:nvPr>
            <p:ph type="title"/>
          </p:nvPr>
        </p:nvSpPr>
        <p:spPr>
          <a:xfrm>
            <a:off x="611560" y="620688"/>
            <a:ext cx="8075240" cy="504056"/>
          </a:xfrm>
        </p:spPr>
        <p:txBody>
          <a:bodyPr>
            <a:normAutofit fontScale="90000"/>
          </a:bodyPr>
          <a:lstStyle/>
          <a:p>
            <a:r>
              <a:rPr lang="en-US" sz="4000" dirty="0"/>
              <a:t>Focusing on Bacterial Influence on Skin Conditions:</a:t>
            </a:r>
            <a:br>
              <a:rPr lang="en-US" dirty="0"/>
            </a:br>
            <a:endParaRPr lang="en-US" dirty="0"/>
          </a:p>
        </p:txBody>
      </p:sp>
      <p:sp>
        <p:nvSpPr>
          <p:cNvPr id="3" name="Content Placeholder 2">
            <a:extLst>
              <a:ext uri="{FF2B5EF4-FFF2-40B4-BE49-F238E27FC236}">
                <a16:creationId xmlns:a16="http://schemas.microsoft.com/office/drawing/2014/main" id="{73CE207D-F355-855D-7E83-2A2EA162F36E}"/>
              </a:ext>
            </a:extLst>
          </p:cNvPr>
          <p:cNvSpPr>
            <a:spLocks noGrp="1"/>
          </p:cNvSpPr>
          <p:nvPr>
            <p:ph idx="1"/>
          </p:nvPr>
        </p:nvSpPr>
        <p:spPr>
          <a:xfrm>
            <a:off x="323528" y="1844824"/>
            <a:ext cx="8229600" cy="4021907"/>
          </a:xfrm>
        </p:spPr>
        <p:txBody>
          <a:bodyPr>
            <a:normAutofit fontScale="32500" lnSpcReduction="20000"/>
          </a:bodyPr>
          <a:lstStyle/>
          <a:p>
            <a:pPr marL="0" indent="0">
              <a:buNone/>
            </a:pPr>
            <a:r>
              <a:rPr lang="en-US" sz="6400" b="1" dirty="0">
                <a:solidFill>
                  <a:schemeClr val="accent3">
                    <a:lumMod val="50000"/>
                  </a:schemeClr>
                </a:solidFill>
              </a:rPr>
              <a:t>1. Normal Skin Microbiome   </a:t>
            </a:r>
            <a:r>
              <a:rPr lang="en-US" sz="6400" dirty="0"/>
              <a:t>- The skin hosts a diverse range of bacteria that play a crucial role in maintaining skin health.</a:t>
            </a:r>
          </a:p>
          <a:p>
            <a:r>
              <a:rPr lang="en-US" sz="6400" dirty="0"/>
              <a:t>   - A balanced microbiome helps protect against pathogens, regulates inflammation, and supports the skin barrier.</a:t>
            </a:r>
          </a:p>
          <a:p>
            <a:pPr marL="0" indent="0">
              <a:buNone/>
            </a:pPr>
            <a:r>
              <a:rPr lang="en-US" sz="6400" b="1" dirty="0">
                <a:solidFill>
                  <a:schemeClr val="accent3">
                    <a:lumMod val="50000"/>
                  </a:schemeClr>
                </a:solidFill>
              </a:rPr>
              <a:t>2. Dysbiosis:   </a:t>
            </a:r>
            <a:r>
              <a:rPr lang="en-US" sz="6400" dirty="0"/>
              <a:t>- Dysbiosis refers to an imbalance in the skin microbiome, which can lead to various skin conditions.</a:t>
            </a:r>
          </a:p>
          <a:p>
            <a:r>
              <a:rPr lang="en-US" sz="6400" dirty="0"/>
              <a:t>   - Factors contributing to dysbiosis include poor hygiene, use of antibiotics, diet, and environmental influences.</a:t>
            </a:r>
          </a:p>
          <a:p>
            <a:pPr marL="0" indent="0">
              <a:buNone/>
            </a:pPr>
            <a:r>
              <a:rPr lang="en-US" sz="6400" b="1" dirty="0">
                <a:solidFill>
                  <a:schemeClr val="accent3">
                    <a:lumMod val="50000"/>
                  </a:schemeClr>
                </a:solidFill>
              </a:rPr>
              <a:t>3. Acne:   </a:t>
            </a:r>
            <a:r>
              <a:rPr lang="en-US" sz="6400" dirty="0"/>
              <a:t>- Propionibacterium acnes (P. acnes):</a:t>
            </a:r>
          </a:p>
          <a:p>
            <a:r>
              <a:rPr lang="en-US" sz="6400" dirty="0"/>
              <a:t>     - This bacterium is commonly associated with acne development.</a:t>
            </a:r>
          </a:p>
          <a:p>
            <a:r>
              <a:rPr lang="en-US" sz="6400" dirty="0"/>
              <a:t>     - Inflammation occurs when P. acnes proliferates in clogged pores, leading to inflammatory lesions.</a:t>
            </a:r>
          </a:p>
          <a:p>
            <a:pPr marL="0" indent="0">
              <a:buNone/>
            </a:pPr>
            <a:r>
              <a:rPr lang="en-US" sz="6400" dirty="0">
                <a:solidFill>
                  <a:schemeClr val="accent3">
                    <a:lumMod val="50000"/>
                  </a:schemeClr>
                </a:solidFill>
              </a:rPr>
              <a:t>4. </a:t>
            </a:r>
            <a:r>
              <a:rPr lang="en-US" sz="6400" b="1" dirty="0">
                <a:solidFill>
                  <a:schemeClr val="accent3">
                    <a:lumMod val="50000"/>
                  </a:schemeClr>
                </a:solidFill>
              </a:rPr>
              <a:t>Eczema   </a:t>
            </a:r>
            <a:r>
              <a:rPr lang="en-US" sz="6400" dirty="0"/>
              <a:t>- Staphylococcus aureus</a:t>
            </a:r>
          </a:p>
          <a:p>
            <a:endParaRPr lang="en-US" dirty="0"/>
          </a:p>
        </p:txBody>
      </p:sp>
    </p:spTree>
    <p:extLst>
      <p:ext uri="{BB962C8B-B14F-4D97-AF65-F5344CB8AC3E}">
        <p14:creationId xmlns:p14="http://schemas.microsoft.com/office/powerpoint/2010/main" val="181564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859A69-3F1E-057A-DDE0-BCD222A5D7B4}"/>
              </a:ext>
            </a:extLst>
          </p:cNvPr>
          <p:cNvSpPr>
            <a:spLocks noGrp="1"/>
          </p:cNvSpPr>
          <p:nvPr>
            <p:ph idx="1"/>
          </p:nvPr>
        </p:nvSpPr>
        <p:spPr>
          <a:xfrm>
            <a:off x="457200" y="1556792"/>
            <a:ext cx="8229600" cy="4569371"/>
          </a:xfrm>
        </p:spPr>
        <p:txBody>
          <a:bodyPr>
            <a:normAutofit fontScale="85000" lnSpcReduction="20000"/>
          </a:bodyPr>
          <a:lstStyle/>
          <a:p>
            <a:pPr marL="0" indent="0">
              <a:buNone/>
            </a:pPr>
            <a:r>
              <a:rPr lang="en-US" sz="3200" b="1" dirty="0">
                <a:solidFill>
                  <a:schemeClr val="accent3">
                    <a:lumMod val="50000"/>
                  </a:schemeClr>
                </a:solidFill>
              </a:rPr>
              <a:t>5. Psoriasis  </a:t>
            </a:r>
          </a:p>
          <a:p>
            <a:pPr marL="0" indent="0">
              <a:buNone/>
            </a:pPr>
            <a:r>
              <a:rPr lang="en-US" sz="3200" b="1" dirty="0">
                <a:solidFill>
                  <a:schemeClr val="accent3">
                    <a:lumMod val="50000"/>
                  </a:schemeClr>
                </a:solidFill>
              </a:rPr>
              <a:t> </a:t>
            </a:r>
            <a:r>
              <a:rPr lang="en-US" sz="3200" dirty="0"/>
              <a:t>- Dysbiosis in the skin microbiome may contribute to the severity of psoriasis.</a:t>
            </a:r>
          </a:p>
          <a:p>
            <a:pPr marL="0" indent="0">
              <a:buNone/>
            </a:pPr>
            <a:r>
              <a:rPr lang="en-US" sz="3200" dirty="0"/>
              <a:t>  - Certain bacteria may trigger inflammatory responses, worsening the condition.</a:t>
            </a:r>
          </a:p>
          <a:p>
            <a:endParaRPr lang="en-US" sz="3200" dirty="0"/>
          </a:p>
          <a:p>
            <a:pPr marL="0" indent="0">
              <a:buNone/>
            </a:pPr>
            <a:r>
              <a:rPr lang="en-US" sz="3200" b="1" dirty="0">
                <a:solidFill>
                  <a:schemeClr val="accent3">
                    <a:lumMod val="50000"/>
                  </a:schemeClr>
                </a:solidFill>
              </a:rPr>
              <a:t>6. Rosacea:   </a:t>
            </a:r>
          </a:p>
          <a:p>
            <a:pPr marL="0" indent="0">
              <a:buNone/>
            </a:pPr>
            <a:r>
              <a:rPr lang="en-US" sz="3200" dirty="0"/>
              <a:t>- Rosacea may be influenced by skin bacteria, particularly *Demodex* mites that harbor bacteria.  - These microorganisms can provoke inflammatory responses, leading to rosacea flare-ups.</a:t>
            </a:r>
          </a:p>
          <a:p>
            <a:endParaRPr lang="en-US" dirty="0"/>
          </a:p>
        </p:txBody>
      </p:sp>
    </p:spTree>
    <p:extLst>
      <p:ext uri="{BB962C8B-B14F-4D97-AF65-F5344CB8AC3E}">
        <p14:creationId xmlns:p14="http://schemas.microsoft.com/office/powerpoint/2010/main" val="24777527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2586994"/>
            <a:ext cx="2606040" cy="18288"/>
          </a:xfrm>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D5422101-E94D-8995-3313-3D8D0AD6CD3D}"/>
              </a:ext>
            </a:extLst>
          </p:cNvPr>
          <p:cNvSpPr>
            <a:spLocks noGrp="1"/>
          </p:cNvSpPr>
          <p:nvPr>
            <p:ph idx="1"/>
          </p:nvPr>
        </p:nvSpPr>
        <p:spPr>
          <a:xfrm>
            <a:off x="0" y="512200"/>
            <a:ext cx="4644008" cy="6174400"/>
          </a:xfrm>
        </p:spPr>
        <p:txBody>
          <a:bodyPr>
            <a:normAutofit fontScale="25000" lnSpcReduction="20000"/>
          </a:bodyPr>
          <a:lstStyle/>
          <a:p>
            <a:endParaRPr lang="en-US" sz="4900" dirty="0"/>
          </a:p>
          <a:p>
            <a:r>
              <a:rPr lang="en-US" sz="4900" dirty="0"/>
              <a:t>1. Protection</a:t>
            </a:r>
          </a:p>
          <a:p>
            <a:r>
              <a:rPr lang="en-US" sz="4900" dirty="0"/>
              <a:t>- **Physical Barrier**: The skin barrier acts as a protective shield against external threats, including bacteria, viruses, and environmental pollutants. It helps prevent infections and skin diseases.</a:t>
            </a:r>
          </a:p>
          <a:p>
            <a:r>
              <a:rPr lang="en-US" sz="4900" dirty="0"/>
              <a:t>- **Chemical Defense**: It protects against harmful chemicals and irritants that can penetrate the skin and cause damage.</a:t>
            </a:r>
          </a:p>
          <a:p>
            <a:endParaRPr lang="en-US" sz="4900" dirty="0"/>
          </a:p>
          <a:p>
            <a:r>
              <a:rPr lang="en-US" sz="4900" dirty="0"/>
              <a:t>2. Water Retention</a:t>
            </a:r>
          </a:p>
          <a:p>
            <a:r>
              <a:rPr lang="en-US" sz="4900" dirty="0"/>
              <a:t>- **Moisture Regulation**: The skin barrier helps to retain moisture within the skin, preventing </a:t>
            </a:r>
            <a:r>
              <a:rPr lang="en-US" sz="4900" dirty="0" err="1"/>
              <a:t>transepidermal</a:t>
            </a:r>
            <a:r>
              <a:rPr lang="en-US" sz="4900" dirty="0"/>
              <a:t> water loss (TEWL). This is crucial for maintaining skin hydration and preventing dryness.</a:t>
            </a:r>
          </a:p>
          <a:p>
            <a:endParaRPr lang="en-US" sz="4900" dirty="0"/>
          </a:p>
          <a:p>
            <a:r>
              <a:rPr lang="en-US" sz="4900" dirty="0"/>
              <a:t>3. Thermoregulation</a:t>
            </a:r>
          </a:p>
          <a:p>
            <a:r>
              <a:rPr lang="en-US" sz="4900" dirty="0"/>
              <a:t>- **Temperature Control**: The skin barrier plays a role in regulating body temperature by controlling moisture loss and preventing overheating. It helps maintain a stable internal environment.</a:t>
            </a:r>
          </a:p>
          <a:p>
            <a:endParaRPr lang="en-US" sz="4900" dirty="0"/>
          </a:p>
          <a:p>
            <a:r>
              <a:rPr lang="en-US" sz="4900" dirty="0"/>
              <a:t>4. Sensory Perception</a:t>
            </a:r>
          </a:p>
          <a:p>
            <a:r>
              <a:rPr lang="en-US" sz="4900" dirty="0"/>
              <a:t>- **Nerve Endings**: The skin barrier contains nerve endings that allow the skin to sense touch, temperature, pressure, and pain. This sensory function is vital for interacting with the environment and protecting against injury.</a:t>
            </a:r>
          </a:p>
          <a:p>
            <a:endParaRPr lang="en-US" sz="4900" dirty="0"/>
          </a:p>
          <a:p>
            <a:r>
              <a:rPr lang="en-US" sz="4900" dirty="0"/>
              <a:t>5. Immune Function</a:t>
            </a:r>
          </a:p>
          <a:p>
            <a:r>
              <a:rPr lang="en-US" sz="4900" dirty="0"/>
              <a:t>- **Immune Response**: The skin barrier is involved in the immune response by acting as the first line of defense. It contains immune cells that help detect and respond to pathogens, reducing the risk of infections.</a:t>
            </a:r>
          </a:p>
          <a:p>
            <a:endParaRPr lang="en-US" sz="4900" dirty="0"/>
          </a:p>
          <a:p>
            <a:r>
              <a:rPr lang="en-US" sz="4900" dirty="0"/>
              <a:t>6. Aesthetic and Cosmetic Role</a:t>
            </a:r>
          </a:p>
          <a:p>
            <a:r>
              <a:rPr lang="en-US" sz="4900" dirty="0"/>
              <a:t>- **Appearance**: A healthy skin barrier contributes to the overall appearance of the skin, giving it a smooth, hydrated, and radiant look.</a:t>
            </a:r>
            <a:endParaRPr lang="en-US" sz="1900" dirty="0"/>
          </a:p>
        </p:txBody>
      </p:sp>
      <p:pic>
        <p:nvPicPr>
          <p:cNvPr id="5" name="Content Placeholder 4" descr="Different types of cells&#10;&#10;Description automatically generated">
            <a:extLst>
              <a:ext uri="{FF2B5EF4-FFF2-40B4-BE49-F238E27FC236}">
                <a16:creationId xmlns:a16="http://schemas.microsoft.com/office/drawing/2014/main" id="{70300BB6-0DDC-BCCF-F555-1807AD9CB374}"/>
              </a:ext>
            </a:extLst>
          </p:cNvPr>
          <p:cNvPicPr>
            <a:picLocks noChangeAspect="1"/>
          </p:cNvPicPr>
          <p:nvPr/>
        </p:nvPicPr>
        <p:blipFill>
          <a:blip r:embed="rId2">
            <a:extLst>
              <a:ext uri="{28A0092B-C50C-407E-A947-70E740481C1C}">
                <a14:useLocalDpi xmlns:a14="http://schemas.microsoft.com/office/drawing/2010/main" val="0"/>
              </a:ext>
            </a:extLst>
          </a:blip>
          <a:srcRect l="12178" r="12595"/>
          <a:stretch/>
        </p:blipFill>
        <p:spPr>
          <a:xfrm>
            <a:off x="4644008" y="512200"/>
            <a:ext cx="4644835" cy="617440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6756719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C3859-EAA4-7A8A-4CD9-91FC71F212C9}"/>
              </a:ext>
            </a:extLst>
          </p:cNvPr>
          <p:cNvSpPr>
            <a:spLocks noGrp="1"/>
          </p:cNvSpPr>
          <p:nvPr>
            <p:ph type="title"/>
          </p:nvPr>
        </p:nvSpPr>
        <p:spPr/>
        <p:txBody>
          <a:bodyPr>
            <a:normAutofit fontScale="90000"/>
          </a:bodyPr>
          <a:lstStyle/>
          <a:p>
            <a:r>
              <a:rPr lang="en-US" dirty="0"/>
              <a:t>**Future Directions in Treatment:**</a:t>
            </a:r>
            <a:br>
              <a:rPr lang="en-US" dirty="0"/>
            </a:br>
            <a:endParaRPr lang="en-US" dirty="0"/>
          </a:p>
        </p:txBody>
      </p:sp>
      <p:sp>
        <p:nvSpPr>
          <p:cNvPr id="3" name="Content Placeholder 2">
            <a:extLst>
              <a:ext uri="{FF2B5EF4-FFF2-40B4-BE49-F238E27FC236}">
                <a16:creationId xmlns:a16="http://schemas.microsoft.com/office/drawing/2014/main" id="{DC0573A9-ECDE-8E29-B4DF-A3F278D31776}"/>
              </a:ext>
            </a:extLst>
          </p:cNvPr>
          <p:cNvSpPr>
            <a:spLocks noGrp="1"/>
          </p:cNvSpPr>
          <p:nvPr>
            <p:ph idx="1"/>
          </p:nvPr>
        </p:nvSpPr>
        <p:spPr/>
        <p:txBody>
          <a:bodyPr/>
          <a:lstStyle/>
          <a:p>
            <a:endParaRPr lang="en-US" dirty="0"/>
          </a:p>
          <a:p>
            <a:r>
              <a:rPr lang="en-US" dirty="0"/>
              <a:t>- Probiotics and prebiotics are being explored for their potential to restore balance in the skin microbiome.</a:t>
            </a:r>
          </a:p>
          <a:p>
            <a:r>
              <a:rPr lang="en-US" dirty="0"/>
              <a:t>- Personalized skincare products targeting specific bacterial profiles may improve outcomes in various skin conditions.</a:t>
            </a:r>
          </a:p>
          <a:p>
            <a:endParaRPr lang="en-US" dirty="0"/>
          </a:p>
        </p:txBody>
      </p:sp>
    </p:spTree>
    <p:extLst>
      <p:ext uri="{BB962C8B-B14F-4D97-AF65-F5344CB8AC3E}">
        <p14:creationId xmlns:p14="http://schemas.microsoft.com/office/powerpoint/2010/main" val="34857867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B6DC4-3FCE-5556-5E32-1193B2721E50}"/>
              </a:ext>
            </a:extLst>
          </p:cNvPr>
          <p:cNvSpPr>
            <a:spLocks noGrp="1"/>
          </p:cNvSpPr>
          <p:nvPr>
            <p:ph type="title"/>
          </p:nvPr>
        </p:nvSpPr>
        <p:spPr>
          <a:xfrm>
            <a:off x="457200" y="188640"/>
            <a:ext cx="8229600" cy="1228998"/>
          </a:xfrm>
        </p:spPr>
        <p:txBody>
          <a:bodyPr>
            <a:noAutofit/>
          </a:bodyPr>
          <a:lstStyle/>
          <a:p>
            <a:r>
              <a:rPr lang="en-US" sz="2400" dirty="0"/>
              <a:t>The future direction for preventing skin diseases related to oral health focuses on an integrated and holistic approach.</a:t>
            </a:r>
            <a:br>
              <a:rPr lang="en-US" sz="2400" dirty="0"/>
            </a:br>
            <a:r>
              <a:rPr lang="en-US" sz="2400" dirty="0"/>
              <a:t> Key trends include:</a:t>
            </a:r>
            <a:br>
              <a:rPr lang="en-US" sz="2400" dirty="0"/>
            </a:br>
            <a:endParaRPr lang="en-US" sz="2400" dirty="0"/>
          </a:p>
        </p:txBody>
      </p:sp>
      <p:sp>
        <p:nvSpPr>
          <p:cNvPr id="3" name="Content Placeholder 2">
            <a:extLst>
              <a:ext uri="{FF2B5EF4-FFF2-40B4-BE49-F238E27FC236}">
                <a16:creationId xmlns:a16="http://schemas.microsoft.com/office/drawing/2014/main" id="{03B030B2-F5B5-E1A2-70A0-8005A38AAC44}"/>
              </a:ext>
            </a:extLst>
          </p:cNvPr>
          <p:cNvSpPr>
            <a:spLocks noGrp="1"/>
          </p:cNvSpPr>
          <p:nvPr>
            <p:ph idx="1"/>
          </p:nvPr>
        </p:nvSpPr>
        <p:spPr/>
        <p:txBody>
          <a:bodyPr>
            <a:normAutofit fontScale="40000" lnSpcReduction="20000"/>
          </a:bodyPr>
          <a:lstStyle/>
          <a:p>
            <a:endParaRPr lang="en-US" b="1" dirty="0"/>
          </a:p>
          <a:p>
            <a:r>
              <a:rPr lang="en-US" b="1" dirty="0"/>
              <a:t>1. **Integrated Healthcare Approaches**: </a:t>
            </a:r>
            <a:r>
              <a:rPr lang="en-US" dirty="0"/>
              <a:t>Collaboration among dentists, dermatologists, and nutritionists to create comprehensive treatment plans.</a:t>
            </a:r>
          </a:p>
          <a:p>
            <a:r>
              <a:rPr lang="en-US" b="1" dirty="0"/>
              <a:t>  </a:t>
            </a:r>
          </a:p>
          <a:p>
            <a:r>
              <a:rPr lang="en-US" b="1" dirty="0"/>
              <a:t>2. **Research on Oral Microbiome**: </a:t>
            </a:r>
            <a:r>
              <a:rPr lang="en-US" dirty="0"/>
              <a:t>Exploring the links between oral bacteria and skin conditions, potentially leading to probiotic-based interventions.</a:t>
            </a:r>
          </a:p>
          <a:p>
            <a:endParaRPr lang="en-US" dirty="0"/>
          </a:p>
          <a:p>
            <a:r>
              <a:rPr lang="en-US" b="1" dirty="0"/>
              <a:t>3. **Education and Awareness Campaigns**: </a:t>
            </a:r>
            <a:r>
              <a:rPr lang="en-US" dirty="0"/>
              <a:t>Public health initiatives to promote the connection between oral hygiene and skin health, enhancing patient education.</a:t>
            </a:r>
          </a:p>
          <a:p>
            <a:endParaRPr lang="en-US" dirty="0"/>
          </a:p>
          <a:p>
            <a:r>
              <a:rPr lang="en-US" b="1" dirty="0"/>
              <a:t>4. **Innovative Oral Care Products**: </a:t>
            </a:r>
            <a:r>
              <a:rPr lang="en-US" dirty="0"/>
              <a:t>Development of antimicrobial and skin-beneficial oral care products to reduce harmful bacteria.</a:t>
            </a:r>
          </a:p>
          <a:p>
            <a:endParaRPr lang="en-US" dirty="0"/>
          </a:p>
          <a:p>
            <a:r>
              <a:rPr lang="en-US" b="1" dirty="0"/>
              <a:t>5. **Nutrition and Dietary Interventions**: </a:t>
            </a:r>
            <a:r>
              <a:rPr lang="en-US" dirty="0"/>
              <a:t>Research on diets that support both oral and skin health, including potential supplementation.</a:t>
            </a:r>
          </a:p>
          <a:p>
            <a:endParaRPr lang="en-US" dirty="0"/>
          </a:p>
          <a:p>
            <a:r>
              <a:rPr lang="en-US" b="1" dirty="0"/>
              <a:t>6. **Preventive Care Strategies**: </a:t>
            </a:r>
            <a:r>
              <a:rPr lang="en-US" dirty="0"/>
              <a:t>Routine screenings for oral health during dermatological visits and personalized preventive care plans.</a:t>
            </a:r>
          </a:p>
          <a:p>
            <a:endParaRPr lang="en-US" dirty="0"/>
          </a:p>
          <a:p>
            <a:r>
              <a:rPr lang="en-US" b="1" dirty="0"/>
              <a:t>7. **Technological Advancements**: </a:t>
            </a:r>
            <a:r>
              <a:rPr lang="en-US" dirty="0"/>
              <a:t>Utilization of telehealth and wearable technology for monitoring and proactive management of oral and skin health.</a:t>
            </a:r>
          </a:p>
          <a:p>
            <a:endParaRPr lang="en-US" dirty="0"/>
          </a:p>
        </p:txBody>
      </p:sp>
    </p:spTree>
    <p:extLst>
      <p:ext uri="{BB962C8B-B14F-4D97-AF65-F5344CB8AC3E}">
        <p14:creationId xmlns:p14="http://schemas.microsoft.com/office/powerpoint/2010/main" val="15966111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group of people in a room&#10;&#10;Description automatically generated">
            <a:extLst>
              <a:ext uri="{FF2B5EF4-FFF2-40B4-BE49-F238E27FC236}">
                <a16:creationId xmlns:a16="http://schemas.microsoft.com/office/drawing/2014/main" id="{F133DAB0-A1F7-A942-F06F-DE912B2949D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55976" y="297230"/>
            <a:ext cx="4525963" cy="4525963"/>
          </a:xfrm>
        </p:spPr>
      </p:pic>
      <p:pic>
        <p:nvPicPr>
          <p:cNvPr id="7" name="Picture 6" descr="A person and person sitting on a couch&#10;&#10;Description automatically generated">
            <a:extLst>
              <a:ext uri="{FF2B5EF4-FFF2-40B4-BE49-F238E27FC236}">
                <a16:creationId xmlns:a16="http://schemas.microsoft.com/office/drawing/2014/main" id="{8F2BED24-CD9B-F99E-4E0A-82AAD7CAC4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44824"/>
            <a:ext cx="4558697" cy="3959472"/>
          </a:xfrm>
          <a:prstGeom prst="rect">
            <a:avLst/>
          </a:prstGeom>
        </p:spPr>
      </p:pic>
    </p:spTree>
    <p:extLst>
      <p:ext uri="{BB962C8B-B14F-4D97-AF65-F5344CB8AC3E}">
        <p14:creationId xmlns:p14="http://schemas.microsoft.com/office/powerpoint/2010/main" val="27135334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E3AB1-8A94-9AAF-121A-6D4A99447CDA}"/>
              </a:ext>
            </a:extLst>
          </p:cNvPr>
          <p:cNvSpPr>
            <a:spLocks noGrp="1"/>
          </p:cNvSpPr>
          <p:nvPr>
            <p:ph type="title"/>
          </p:nvPr>
        </p:nvSpPr>
        <p:spPr/>
        <p:txBody>
          <a:bodyPr/>
          <a:lstStyle/>
          <a:p>
            <a:endParaRPr lang="en-US"/>
          </a:p>
        </p:txBody>
      </p:sp>
      <p:pic>
        <p:nvPicPr>
          <p:cNvPr id="5" name="Content Placeholder 4" descr="A person with skin allergy&#10;&#10;Description automatically generated">
            <a:extLst>
              <a:ext uri="{FF2B5EF4-FFF2-40B4-BE49-F238E27FC236}">
                <a16:creationId xmlns:a16="http://schemas.microsoft.com/office/drawing/2014/main" id="{3272368F-113C-9F3D-920E-FF69C086FC5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552" y="116632"/>
            <a:ext cx="8147248" cy="6009531"/>
          </a:xfrm>
        </p:spPr>
      </p:pic>
    </p:spTree>
    <p:extLst>
      <p:ext uri="{BB962C8B-B14F-4D97-AF65-F5344CB8AC3E}">
        <p14:creationId xmlns:p14="http://schemas.microsoft.com/office/powerpoint/2010/main" val="1562379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228600" y="304800"/>
            <a:ext cx="6553200" cy="914400"/>
          </a:xfrm>
          <a:prstGeom prst="rect">
            <a:avLst/>
          </a:prstGeom>
        </p:spPr>
        <p:txBody>
          <a:bodyPr vert="horz" lIns="91440" tIns="45720" rIns="91440" bIns="45720" rtlCol="0">
            <a:normAutofit/>
          </a:bodyPr>
          <a:lstStyle/>
          <a:p>
            <a:pPr marL="342900" lvl="0" indent="-342900">
              <a:spcBef>
                <a:spcPct val="20000"/>
              </a:spcBef>
            </a:pPr>
            <a:endParaRPr kumimoji="0" lang="en-US" sz="2400" b="0" i="0" u="none" strike="noStrike" kern="1200" cap="none" spc="0" normalizeH="0" baseline="0" noProof="0" dirty="0">
              <a:ln>
                <a:noFill/>
              </a:ln>
              <a:solidFill>
                <a:schemeClr val="tx1"/>
              </a:solidFill>
              <a:effectLst/>
              <a:uLnTx/>
              <a:uFillTx/>
              <a:latin typeface="Cambria" pitchFamily="18" charset="0"/>
              <a:ea typeface="+mn-ea"/>
              <a:cs typeface="+mn-cs"/>
            </a:endParaRPr>
          </a:p>
        </p:txBody>
      </p:sp>
      <p:sp>
        <p:nvSpPr>
          <p:cNvPr id="10" name="Subtitle 2"/>
          <p:cNvSpPr txBox="1">
            <a:spLocks/>
          </p:cNvSpPr>
          <p:nvPr/>
        </p:nvSpPr>
        <p:spPr>
          <a:xfrm>
            <a:off x="457200" y="1752600"/>
            <a:ext cx="8229600" cy="4267200"/>
          </a:xfrm>
          <a:prstGeom prst="rect">
            <a:avLst/>
          </a:prstGeom>
        </p:spPr>
        <p:txBody>
          <a:bodyPr vert="horz" lIns="91440" tIns="45720" rIns="91440" bIns="45720" rtlCol="0">
            <a:normAutofit fontScale="25000" lnSpcReduction="20000"/>
          </a:bodyPr>
          <a:lstStyle/>
          <a:p>
            <a:pPr marL="342900" lvl="0" indent="-342900">
              <a:spcBef>
                <a:spcPct val="20000"/>
              </a:spcBef>
            </a:pPr>
            <a:endParaRPr lang="en-US" sz="5100" dirty="0">
              <a:latin typeface="Cambria" pitchFamily="18" charset="0"/>
            </a:endParaRPr>
          </a:p>
          <a:p>
            <a:pPr marL="342900" lvl="0" indent="-342900">
              <a:spcBef>
                <a:spcPct val="20000"/>
              </a:spcBef>
            </a:pPr>
            <a:endParaRPr lang="en-US" sz="5100" dirty="0">
              <a:latin typeface="Cambria" pitchFamily="18" charset="0"/>
            </a:endParaRPr>
          </a:p>
          <a:p>
            <a:pPr marL="342900" lvl="0" indent="-342900">
              <a:spcBef>
                <a:spcPct val="20000"/>
              </a:spcBef>
            </a:pPr>
            <a:r>
              <a:rPr lang="en-US" sz="8000" b="1" dirty="0">
                <a:latin typeface="Cambria" pitchFamily="18" charset="0"/>
              </a:rPr>
              <a:t>**Introduction**</a:t>
            </a:r>
          </a:p>
          <a:p>
            <a:pPr marL="342900" lvl="0" indent="-342900">
              <a:spcBef>
                <a:spcPct val="20000"/>
              </a:spcBef>
            </a:pPr>
            <a:endParaRPr lang="en-US" sz="5100" dirty="0">
              <a:latin typeface="Cambria" pitchFamily="18" charset="0"/>
            </a:endParaRPr>
          </a:p>
          <a:p>
            <a:pPr marL="342900" lvl="0" indent="-342900">
              <a:spcBef>
                <a:spcPct val="20000"/>
              </a:spcBef>
            </a:pPr>
            <a:r>
              <a:rPr lang="en-US" sz="7200" b="1" dirty="0">
                <a:latin typeface="Cambria" pitchFamily="18" charset="0"/>
              </a:rPr>
              <a:t>- **Objective of the Presentation:**  </a:t>
            </a:r>
          </a:p>
          <a:p>
            <a:pPr marL="342900" lvl="0" indent="-342900">
              <a:spcBef>
                <a:spcPct val="20000"/>
              </a:spcBef>
            </a:pPr>
            <a:r>
              <a:rPr lang="en-US" sz="5100" dirty="0">
                <a:latin typeface="Cambria" pitchFamily="18" charset="0"/>
              </a:rPr>
              <a:t>  To explore the connection between dental disease and skin health, highlighting the impact of oral health on overall well-being.</a:t>
            </a:r>
          </a:p>
          <a:p>
            <a:pPr marL="342900" lvl="0" indent="-342900">
              <a:spcBef>
                <a:spcPct val="20000"/>
              </a:spcBef>
            </a:pPr>
            <a:endParaRPr lang="en-US" sz="5100" dirty="0">
              <a:latin typeface="Cambria" pitchFamily="18" charset="0"/>
            </a:endParaRPr>
          </a:p>
          <a:p>
            <a:pPr marL="342900" lvl="0" indent="-342900">
              <a:spcBef>
                <a:spcPct val="20000"/>
              </a:spcBef>
            </a:pPr>
            <a:r>
              <a:rPr lang="en-US" sz="7200" b="1" dirty="0">
                <a:latin typeface="Cambria" pitchFamily="18" charset="0"/>
              </a:rPr>
              <a:t>- **Importance of Oral Health:**  </a:t>
            </a:r>
          </a:p>
          <a:p>
            <a:pPr marL="342900" lvl="0" indent="-342900">
              <a:spcBef>
                <a:spcPct val="20000"/>
              </a:spcBef>
            </a:pPr>
            <a:r>
              <a:rPr lang="en-US" sz="5100" dirty="0">
                <a:latin typeface="Cambria" pitchFamily="18" charset="0"/>
              </a:rPr>
              <a:t>  - Oral health is crucial not just for a beautiful smile but also for maintaining overall health.</a:t>
            </a:r>
          </a:p>
          <a:p>
            <a:pPr marL="342900" lvl="0" indent="-342900">
              <a:spcBef>
                <a:spcPct val="20000"/>
              </a:spcBef>
            </a:pPr>
            <a:r>
              <a:rPr lang="en-US" sz="5100" dirty="0">
                <a:latin typeface="Cambria" pitchFamily="18" charset="0"/>
              </a:rPr>
              <a:t>  - Understanding how dental issues can influence skin conditions emphasizes the need for comprehensive healthcare.</a:t>
            </a:r>
          </a:p>
          <a:p>
            <a:pPr marL="342900" lvl="0" indent="-342900">
              <a:spcBef>
                <a:spcPct val="20000"/>
              </a:spcBef>
            </a:pPr>
            <a:endParaRPr lang="en-US" sz="5100" dirty="0">
              <a:latin typeface="Cambria" pitchFamily="18" charset="0"/>
            </a:endParaRPr>
          </a:p>
          <a:p>
            <a:pPr marL="342900" lvl="0" indent="-342900">
              <a:spcBef>
                <a:spcPct val="20000"/>
              </a:spcBef>
            </a:pPr>
            <a:r>
              <a:rPr lang="en-US" sz="7200" b="1" dirty="0">
                <a:latin typeface="Cambria" pitchFamily="18" charset="0"/>
              </a:rPr>
              <a:t>-** Conclusion </a:t>
            </a:r>
          </a:p>
          <a:p>
            <a:pPr marL="342900" lvl="0" indent="-342900">
              <a:spcBef>
                <a:spcPct val="20000"/>
              </a:spcBef>
            </a:pPr>
            <a:r>
              <a:rPr lang="en-US" sz="5100" dirty="0">
                <a:latin typeface="Cambria" pitchFamily="18" charset="0"/>
              </a:rPr>
              <a:t>. By unveiling the impact of dental disease on skin health, this paper advocates for a more holistic approach to healthcare that recognizes the interconnectedness of oral and dermatological health, ultimately aiming to improve patient outcomes through interdisciplinary collaboration and education.</a:t>
            </a:r>
          </a:p>
          <a:p>
            <a:pPr marL="342900" lvl="0" indent="-342900">
              <a:spcBef>
                <a:spcPct val="20000"/>
              </a:spcBef>
            </a:pPr>
            <a:endParaRPr lang="en-US" sz="3200" dirty="0">
              <a:solidFill>
                <a:schemeClr val="bg1">
                  <a:lumMod val="75000"/>
                </a:schemeClr>
              </a:solidFill>
              <a:latin typeface="Cambria" pitchFamily="18" charset="0"/>
            </a:endParaRPr>
          </a:p>
          <a:p>
            <a:pPr marL="342900" lvl="0" indent="-342900">
              <a:spcBef>
                <a:spcPct val="20000"/>
              </a:spcBef>
            </a:pPr>
            <a:endParaRPr lang="en-US" sz="3200" dirty="0">
              <a:solidFill>
                <a:schemeClr val="bg1">
                  <a:lumMod val="75000"/>
                </a:schemeClr>
              </a:solidFill>
              <a:latin typeface="Cambria" pitchFamily="18" charset="0"/>
            </a:endParaRPr>
          </a:p>
          <a:p>
            <a:pPr marL="342900" lvl="0" indent="-342900">
              <a:spcBef>
                <a:spcPct val="20000"/>
              </a:spcBef>
            </a:pPr>
            <a:r>
              <a:rPr lang="en-US" sz="3200" dirty="0">
                <a:solidFill>
                  <a:schemeClr val="bg1">
                    <a:lumMod val="75000"/>
                  </a:schemeClr>
                </a:solidFill>
                <a:latin typeface="Cambria" pitchFamily="18" charset="0"/>
              </a:rPr>
              <a:t>---</a:t>
            </a:r>
          </a:p>
        </p:txBody>
      </p:sp>
      <p:sp>
        <p:nvSpPr>
          <p:cNvPr id="2" name="TextBox 1">
            <a:extLst>
              <a:ext uri="{FF2B5EF4-FFF2-40B4-BE49-F238E27FC236}">
                <a16:creationId xmlns:a16="http://schemas.microsoft.com/office/drawing/2014/main" id="{5CB25D56-130A-4172-88C2-C489868DE2AB}"/>
              </a:ext>
            </a:extLst>
          </p:cNvPr>
          <p:cNvSpPr txBox="1"/>
          <p:nvPr/>
        </p:nvSpPr>
        <p:spPr>
          <a:xfrm>
            <a:off x="479049" y="453479"/>
            <a:ext cx="2888384" cy="769441"/>
          </a:xfrm>
          <a:prstGeom prst="rect">
            <a:avLst/>
          </a:prstGeom>
          <a:noFill/>
        </p:spPr>
        <p:txBody>
          <a:bodyPr wrap="square" rtlCol="0">
            <a:spAutoFit/>
          </a:bodyPr>
          <a:lstStyle/>
          <a:p>
            <a:r>
              <a:rPr lang="en-US" sz="4400" b="1" dirty="0"/>
              <a:t>Abstract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D45B4-5C36-9813-CF73-926FD559C25D}"/>
              </a:ext>
            </a:extLst>
          </p:cNvPr>
          <p:cNvSpPr>
            <a:spLocks noGrp="1"/>
          </p:cNvSpPr>
          <p:nvPr>
            <p:ph type="title"/>
          </p:nvPr>
        </p:nvSpPr>
        <p:spPr>
          <a:xfrm>
            <a:off x="107504" y="-8983"/>
            <a:ext cx="5554960" cy="706090"/>
          </a:xfrm>
        </p:spPr>
        <p:txBody>
          <a:bodyPr>
            <a:normAutofit fontScale="90000"/>
          </a:bodyPr>
          <a:lstStyle/>
          <a:p>
            <a:r>
              <a:rPr lang="en-US" dirty="0"/>
              <a:t>REFRENCES</a:t>
            </a:r>
          </a:p>
        </p:txBody>
      </p:sp>
      <p:sp>
        <p:nvSpPr>
          <p:cNvPr id="3" name="Content Placeholder 2">
            <a:extLst>
              <a:ext uri="{FF2B5EF4-FFF2-40B4-BE49-F238E27FC236}">
                <a16:creationId xmlns:a16="http://schemas.microsoft.com/office/drawing/2014/main" id="{B9A91935-8987-78FA-D3CF-297DF88C4ED3}"/>
              </a:ext>
            </a:extLst>
          </p:cNvPr>
          <p:cNvSpPr>
            <a:spLocks noGrp="1"/>
          </p:cNvSpPr>
          <p:nvPr>
            <p:ph idx="1"/>
          </p:nvPr>
        </p:nvSpPr>
        <p:spPr>
          <a:xfrm>
            <a:off x="457200" y="697108"/>
            <a:ext cx="8229600" cy="5429056"/>
          </a:xfrm>
        </p:spPr>
        <p:txBody>
          <a:bodyPr>
            <a:noAutofit/>
          </a:bodyPr>
          <a:lstStyle/>
          <a:p>
            <a:endParaRPr lang="en-US" sz="1200" dirty="0"/>
          </a:p>
          <a:p>
            <a:r>
              <a:rPr lang="en-US" sz="1200" dirty="0"/>
              <a:t>1. American Academy of Dermatology. (n.d.). *The oral-systemic health connection*. Retrieved from [https://</a:t>
            </a:r>
            <a:r>
              <a:rPr lang="en-US" sz="1200" dirty="0" err="1"/>
              <a:t>www.aad.org</a:t>
            </a:r>
            <a:r>
              <a:rPr lang="en-US" sz="1200" dirty="0"/>
              <a:t>](https://</a:t>
            </a:r>
            <a:r>
              <a:rPr lang="en-US" sz="1200" dirty="0" err="1"/>
              <a:t>www.aad.org</a:t>
            </a:r>
            <a:r>
              <a:rPr lang="en-US" sz="1200" dirty="0"/>
              <a:t>)</a:t>
            </a:r>
          </a:p>
          <a:p>
            <a:endParaRPr lang="en-US" sz="1200" dirty="0"/>
          </a:p>
          <a:p>
            <a:r>
              <a:rPr lang="en-US" sz="1200" dirty="0"/>
              <a:t>2. </a:t>
            </a:r>
            <a:r>
              <a:rPr lang="en-US" sz="1200" dirty="0" err="1"/>
              <a:t>Proksch</a:t>
            </a:r>
            <a:r>
              <a:rPr lang="en-US" sz="1200" dirty="0"/>
              <a:t>, E., Jensen, W., &amp; </a:t>
            </a:r>
            <a:r>
              <a:rPr lang="en-US" sz="1200" dirty="0" err="1"/>
              <a:t>Tschachler</a:t>
            </a:r>
            <a:r>
              <a:rPr lang="en-US" sz="1200" dirty="0"/>
              <a:t>, E. (2018). Microbiome and skin health: A review. *Frontiers in Microbiology, 9*, 1-13. https://</a:t>
            </a:r>
            <a:r>
              <a:rPr lang="en-US" sz="1200" dirty="0" err="1"/>
              <a:t>doi.org</a:t>
            </a:r>
            <a:r>
              <a:rPr lang="en-US" sz="1200" dirty="0"/>
              <a:t>/10.3389/fmicb.2018.00524</a:t>
            </a:r>
          </a:p>
          <a:p>
            <a:endParaRPr lang="en-US" sz="1200" dirty="0"/>
          </a:p>
          <a:p>
            <a:r>
              <a:rPr lang="en-US" sz="1200" dirty="0"/>
              <a:t>3. Pires, A. M., &amp; Mendes, J. J. (2020). The role of oral health in dermatologic diseases. *Dermatologic Clinics, 38*(3), 337-351. https://</a:t>
            </a:r>
            <a:r>
              <a:rPr lang="en-US" sz="1200" dirty="0" err="1"/>
              <a:t>doi.org</a:t>
            </a:r>
            <a:r>
              <a:rPr lang="en-US" sz="1200" dirty="0"/>
              <a:t>/10.1016/j.det.2020.02.002</a:t>
            </a:r>
          </a:p>
          <a:p>
            <a:endParaRPr lang="en-US" sz="1200" dirty="0"/>
          </a:p>
          <a:p>
            <a:r>
              <a:rPr lang="en-US" sz="1200" dirty="0"/>
              <a:t>4. </a:t>
            </a:r>
            <a:r>
              <a:rPr lang="en-US" sz="1200" dirty="0" err="1"/>
              <a:t>Kassebaum</a:t>
            </a:r>
            <a:r>
              <a:rPr lang="en-US" sz="1200" dirty="0"/>
              <a:t>, N. J., &amp; Smith, A. G. (Eds.). (2018). *Oral health and systemic disease*. Springer. https://</a:t>
            </a:r>
            <a:r>
              <a:rPr lang="en-US" sz="1200" dirty="0" err="1"/>
              <a:t>doi.org</a:t>
            </a:r>
            <a:r>
              <a:rPr lang="en-US" sz="1200" dirty="0"/>
              <a:t>/10.1007/978-3-319-79592-8</a:t>
            </a:r>
          </a:p>
          <a:p>
            <a:endParaRPr lang="en-US" sz="1200" dirty="0"/>
          </a:p>
          <a:p>
            <a:r>
              <a:rPr lang="en-US" sz="1200" dirty="0"/>
              <a:t>### Guidelines and Reports</a:t>
            </a:r>
          </a:p>
          <a:p>
            <a:r>
              <a:rPr lang="en-US" sz="1200" dirty="0"/>
              <a:t>5. American Academy of Dermatology. (2020). *Guidelines for the management of skin diseases related to oral health*. Retrieved from [https://</a:t>
            </a:r>
            <a:r>
              <a:rPr lang="en-US" sz="1200" dirty="0" err="1"/>
              <a:t>www.aad.org</a:t>
            </a:r>
            <a:r>
              <a:rPr lang="en-US" sz="1200" dirty="0"/>
              <a:t>](https://</a:t>
            </a:r>
            <a:r>
              <a:rPr lang="en-US" sz="1200" dirty="0" err="1"/>
              <a:t>www.aad.org</a:t>
            </a:r>
            <a:r>
              <a:rPr lang="en-US" sz="1200" dirty="0"/>
              <a:t>)</a:t>
            </a:r>
          </a:p>
          <a:p>
            <a:endParaRPr lang="en-US" sz="1200" dirty="0"/>
          </a:p>
          <a:p>
            <a:r>
              <a:rPr lang="en-US" sz="1200" dirty="0"/>
              <a:t>6. Centers for Disease Control and Prevention. (2021). *Oral health program*. Retrieved from [https://</a:t>
            </a:r>
            <a:r>
              <a:rPr lang="en-US" sz="1200" dirty="0" err="1"/>
              <a:t>www.cdc.gov</a:t>
            </a:r>
            <a:r>
              <a:rPr lang="en-US" sz="1200" dirty="0"/>
              <a:t>/</a:t>
            </a:r>
            <a:r>
              <a:rPr lang="en-US" sz="1200" dirty="0" err="1"/>
              <a:t>oralhealth</a:t>
            </a:r>
            <a:r>
              <a:rPr lang="en-US" sz="1200" dirty="0"/>
              <a:t>](https://</a:t>
            </a:r>
            <a:r>
              <a:rPr lang="en-US" sz="1200" dirty="0" err="1"/>
              <a:t>www.cdc.gov</a:t>
            </a:r>
            <a:r>
              <a:rPr lang="en-US" sz="1200" dirty="0"/>
              <a:t>/</a:t>
            </a:r>
            <a:r>
              <a:rPr lang="en-US" sz="1200" dirty="0" err="1"/>
              <a:t>oralhealth</a:t>
            </a:r>
            <a:r>
              <a:rPr lang="en-US" sz="1200" dirty="0"/>
              <a:t>)</a:t>
            </a:r>
          </a:p>
          <a:p>
            <a:endParaRPr lang="en-US" sz="1200" dirty="0"/>
          </a:p>
          <a:p>
            <a:r>
              <a:rPr lang="en-US" sz="1200" dirty="0"/>
              <a:t>Online Resources</a:t>
            </a:r>
          </a:p>
          <a:p>
            <a:r>
              <a:rPr lang="en-US" sz="1200" dirty="0"/>
              <a:t>7. World Health Organization. (2020). *Oral health*. Retrieved from [https://</a:t>
            </a:r>
            <a:r>
              <a:rPr lang="en-US" sz="1200" dirty="0" err="1"/>
              <a:t>www.who.int</a:t>
            </a:r>
            <a:r>
              <a:rPr lang="en-US" sz="1200" dirty="0"/>
              <a:t>/news-room/fact-sheets/detail/oral-health](https://</a:t>
            </a:r>
            <a:r>
              <a:rPr lang="en-US" sz="1200" dirty="0" err="1"/>
              <a:t>www.who.int</a:t>
            </a:r>
            <a:r>
              <a:rPr lang="en-US" sz="1200" dirty="0"/>
              <a:t>/news-room/fact-sheets/detail/oral-health)</a:t>
            </a:r>
          </a:p>
          <a:p>
            <a:endParaRPr lang="en-US" sz="1200" dirty="0"/>
          </a:p>
          <a:p>
            <a:r>
              <a:rPr lang="en-US" sz="1200" dirty="0"/>
              <a:t>8. National Institutes of Health. (2020). *Oral health research*. Retrieved from [https://</a:t>
            </a:r>
            <a:r>
              <a:rPr lang="en-US" sz="1200" dirty="0" err="1"/>
              <a:t>www.nih.gov</a:t>
            </a:r>
            <a:r>
              <a:rPr lang="en-US" sz="1200" dirty="0"/>
              <a:t>](https://</a:t>
            </a:r>
            <a:r>
              <a:rPr lang="en-US" sz="1200" dirty="0" err="1"/>
              <a:t>www.nih.gov</a:t>
            </a:r>
            <a:r>
              <a:rPr lang="en-US" sz="1600" dirty="0"/>
              <a:t>)</a:t>
            </a:r>
          </a:p>
        </p:txBody>
      </p:sp>
    </p:spTree>
    <p:extLst>
      <p:ext uri="{BB962C8B-B14F-4D97-AF65-F5344CB8AC3E}">
        <p14:creationId xmlns:p14="http://schemas.microsoft.com/office/powerpoint/2010/main" val="2701399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5482E-0E4A-0CBE-0E5C-B55FBC3ECBBA}"/>
              </a:ext>
            </a:extLst>
          </p:cNvPr>
          <p:cNvSpPr>
            <a:spLocks noGrp="1"/>
          </p:cNvSpPr>
          <p:nvPr>
            <p:ph type="title"/>
          </p:nvPr>
        </p:nvSpPr>
        <p:spPr/>
        <p:txBody>
          <a:bodyPr>
            <a:normAutofit fontScale="90000"/>
          </a:bodyPr>
          <a:lstStyle/>
          <a:p>
            <a:r>
              <a:rPr lang="en-US" b="1" dirty="0"/>
              <a:t>Thank you for all your time and attention  </a:t>
            </a:r>
          </a:p>
        </p:txBody>
      </p:sp>
      <p:pic>
        <p:nvPicPr>
          <p:cNvPr id="5" name="Content Placeholder 4" descr="A person raising his hand in front of a large screen&#10;&#10;Description automatically generated">
            <a:extLst>
              <a:ext uri="{FF2B5EF4-FFF2-40B4-BE49-F238E27FC236}">
                <a16:creationId xmlns:a16="http://schemas.microsoft.com/office/drawing/2014/main" id="{0F9931B4-41A9-F4EB-73E5-5A866436C66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5576" y="1600200"/>
            <a:ext cx="6768751" cy="4525963"/>
          </a:xfrm>
        </p:spPr>
      </p:pic>
    </p:spTree>
    <p:extLst>
      <p:ext uri="{BB962C8B-B14F-4D97-AF65-F5344CB8AC3E}">
        <p14:creationId xmlns:p14="http://schemas.microsoft.com/office/powerpoint/2010/main" val="689651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2AD71-23C9-FC82-3588-CC31199A6783}"/>
              </a:ext>
            </a:extLst>
          </p:cNvPr>
          <p:cNvSpPr>
            <a:spLocks noGrp="1"/>
          </p:cNvSpPr>
          <p:nvPr>
            <p:ph type="title"/>
          </p:nvPr>
        </p:nvSpPr>
        <p:spPr>
          <a:xfrm>
            <a:off x="457200" y="836712"/>
            <a:ext cx="8229600" cy="580926"/>
          </a:xfrm>
        </p:spPr>
        <p:txBody>
          <a:bodyPr>
            <a:normAutofit fontScale="90000"/>
          </a:bodyPr>
          <a:lstStyle/>
          <a:p>
            <a:r>
              <a:rPr lang="en-US" sz="3600" dirty="0"/>
              <a:t>"The Link Between Oral Health and Skin Conditions"</a:t>
            </a:r>
            <a:br>
              <a:rPr lang="en-US" dirty="0"/>
            </a:br>
            <a:endParaRPr lang="en-US" dirty="0"/>
          </a:p>
        </p:txBody>
      </p:sp>
      <p:sp>
        <p:nvSpPr>
          <p:cNvPr id="3" name="Content Placeholder 2">
            <a:extLst>
              <a:ext uri="{FF2B5EF4-FFF2-40B4-BE49-F238E27FC236}">
                <a16:creationId xmlns:a16="http://schemas.microsoft.com/office/drawing/2014/main" id="{D542AB1B-D4C7-793A-D277-CC48C0CED42F}"/>
              </a:ext>
            </a:extLst>
          </p:cNvPr>
          <p:cNvSpPr>
            <a:spLocks noGrp="1"/>
          </p:cNvSpPr>
          <p:nvPr>
            <p:ph idx="1"/>
          </p:nvPr>
        </p:nvSpPr>
        <p:spPr>
          <a:xfrm>
            <a:off x="457200" y="1600200"/>
            <a:ext cx="7571184" cy="4525963"/>
          </a:xfrm>
        </p:spPr>
        <p:txBody>
          <a:bodyPr>
            <a:normAutofit fontScale="55000" lnSpcReduction="20000"/>
          </a:bodyPr>
          <a:lstStyle/>
          <a:p>
            <a:pPr marL="0" indent="0">
              <a:buNone/>
            </a:pPr>
            <a:endParaRPr lang="en-US" dirty="0"/>
          </a:p>
          <a:p>
            <a:pPr marL="0" indent="0">
              <a:buNone/>
            </a:pPr>
            <a:r>
              <a:rPr lang="en-US" b="1" dirty="0">
                <a:solidFill>
                  <a:schemeClr val="accent3">
                    <a:lumMod val="50000"/>
                  </a:schemeClr>
                </a:solidFill>
              </a:rPr>
              <a:t> **Chronic Inflammation:</a:t>
            </a:r>
          </a:p>
          <a:p>
            <a:pPr marL="0" indent="0">
              <a:buNone/>
            </a:pPr>
            <a:r>
              <a:rPr lang="en-US" dirty="0"/>
              <a:t>   Dental diseases such as periodontal disease can lead to systemic inflammation.</a:t>
            </a:r>
          </a:p>
          <a:p>
            <a:pPr marL="0" indent="0">
              <a:buNone/>
            </a:pPr>
            <a:r>
              <a:rPr lang="en-US" dirty="0"/>
              <a:t>   Inflammation can trigger or exacerbate skin conditions like acne, psoriasis, and eczema.</a:t>
            </a:r>
          </a:p>
          <a:p>
            <a:endParaRPr lang="en-US" dirty="0"/>
          </a:p>
          <a:p>
            <a:pPr marL="0" indent="0">
              <a:buNone/>
            </a:pPr>
            <a:r>
              <a:rPr lang="en-US" b="1" dirty="0">
                <a:solidFill>
                  <a:schemeClr val="accent3">
                    <a:lumMod val="50000"/>
                  </a:schemeClr>
                </a:solidFill>
              </a:rPr>
              <a:t>**Bacterial Pathways:</a:t>
            </a:r>
          </a:p>
          <a:p>
            <a:pPr marL="0" indent="0">
              <a:buNone/>
            </a:pPr>
            <a:r>
              <a:rPr lang="en-US" dirty="0"/>
              <a:t> Oral bacteria can enter the bloodstream through inflamed gums.</a:t>
            </a:r>
          </a:p>
          <a:p>
            <a:pPr marL="0" indent="0">
              <a:buNone/>
            </a:pPr>
            <a:r>
              <a:rPr lang="en-US" dirty="0"/>
              <a:t>  These bacteria may contribute to skin infections and flare-ups.</a:t>
            </a:r>
          </a:p>
          <a:p>
            <a:endParaRPr lang="en-US" dirty="0"/>
          </a:p>
          <a:p>
            <a:pPr marL="0" indent="0">
              <a:buNone/>
            </a:pPr>
            <a:r>
              <a:rPr lang="en-US" b="1" dirty="0">
                <a:solidFill>
                  <a:schemeClr val="accent3">
                    <a:lumMod val="50000"/>
                  </a:schemeClr>
                </a:solidFill>
              </a:rPr>
              <a:t>**Common Skin Conditions Affected:</a:t>
            </a:r>
          </a:p>
          <a:p>
            <a:pPr marL="0" indent="0">
              <a:buNone/>
            </a:pPr>
            <a:r>
              <a:rPr lang="en-US" dirty="0"/>
              <a:t>Acne: Increased inflammation may worsen acne.</a:t>
            </a:r>
          </a:p>
          <a:p>
            <a:pPr marL="0" indent="0">
              <a:buNone/>
            </a:pPr>
            <a:r>
              <a:rPr lang="en-US" dirty="0"/>
              <a:t>Eczema: Oral health issues can trigger eczema flare-ups in susceptible individuals.</a:t>
            </a:r>
          </a:p>
          <a:p>
            <a:pPr marL="0" indent="0">
              <a:buNone/>
            </a:pPr>
            <a:r>
              <a:rPr lang="en-US" dirty="0"/>
              <a:t>Rosacea: Gum disease may be linked to the severity of rosacea symptoms.</a:t>
            </a:r>
          </a:p>
          <a:p>
            <a:endParaRPr lang="en-US" dirty="0"/>
          </a:p>
          <a:p>
            <a:pPr marL="0" indent="0">
              <a:buNone/>
            </a:pPr>
            <a:endParaRPr lang="en-US" dirty="0"/>
          </a:p>
        </p:txBody>
      </p:sp>
    </p:spTree>
    <p:extLst>
      <p:ext uri="{BB962C8B-B14F-4D97-AF65-F5344CB8AC3E}">
        <p14:creationId xmlns:p14="http://schemas.microsoft.com/office/powerpoint/2010/main" val="3612134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742CC79-A838-A598-A86A-B21A4D8E617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552" y="0"/>
            <a:ext cx="6696744" cy="6297563"/>
          </a:xfrm>
        </p:spPr>
      </p:pic>
    </p:spTree>
    <p:extLst>
      <p:ext uri="{BB962C8B-B14F-4D97-AF65-F5344CB8AC3E}">
        <p14:creationId xmlns:p14="http://schemas.microsoft.com/office/powerpoint/2010/main" val="1414963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9095C-3816-7FF9-A4AB-8ACB5846F330}"/>
              </a:ext>
            </a:extLst>
          </p:cNvPr>
          <p:cNvSpPr>
            <a:spLocks noGrp="1"/>
          </p:cNvSpPr>
          <p:nvPr>
            <p:ph type="title"/>
          </p:nvPr>
        </p:nvSpPr>
        <p:spPr/>
        <p:txBody>
          <a:bodyPr/>
          <a:lstStyle/>
          <a:p>
            <a:r>
              <a:rPr lang="en-US" dirty="0"/>
              <a:t>Inflammation and skin condition </a:t>
            </a:r>
          </a:p>
        </p:txBody>
      </p:sp>
      <p:sp>
        <p:nvSpPr>
          <p:cNvPr id="3" name="Content Placeholder 2">
            <a:extLst>
              <a:ext uri="{FF2B5EF4-FFF2-40B4-BE49-F238E27FC236}">
                <a16:creationId xmlns:a16="http://schemas.microsoft.com/office/drawing/2014/main" id="{0EACD99A-1D6D-36E5-2D12-D8F0F3CBF67E}"/>
              </a:ext>
            </a:extLst>
          </p:cNvPr>
          <p:cNvSpPr>
            <a:spLocks noGrp="1"/>
          </p:cNvSpPr>
          <p:nvPr>
            <p:ph idx="1"/>
          </p:nvPr>
        </p:nvSpPr>
        <p:spPr>
          <a:xfrm>
            <a:off x="457200" y="1417638"/>
            <a:ext cx="8147248" cy="4315618"/>
          </a:xfrm>
        </p:spPr>
        <p:txBody>
          <a:bodyPr>
            <a:normAutofit fontScale="25000" lnSpcReduction="20000"/>
          </a:bodyPr>
          <a:lstStyle/>
          <a:p>
            <a:endParaRPr lang="en-US" sz="5600" b="1" dirty="0">
              <a:solidFill>
                <a:schemeClr val="accent3">
                  <a:lumMod val="50000"/>
                </a:schemeClr>
              </a:solidFill>
            </a:endParaRPr>
          </a:p>
          <a:p>
            <a:pPr marL="0" indent="0">
              <a:buNone/>
            </a:pPr>
            <a:r>
              <a:rPr lang="en-US" sz="5600" b="1" dirty="0">
                <a:solidFill>
                  <a:schemeClr val="accent3">
                    <a:lumMod val="50000"/>
                  </a:schemeClr>
                </a:solidFill>
              </a:rPr>
              <a:t>Role of Inflammation:</a:t>
            </a:r>
          </a:p>
          <a:p>
            <a:r>
              <a:rPr lang="en-US" sz="4000" dirty="0"/>
              <a:t>  - Chronic inflammation from dental diseases can have widespread effects on the body, including the skin.</a:t>
            </a:r>
          </a:p>
          <a:p>
            <a:r>
              <a:rPr lang="en-US" sz="4000" dirty="0"/>
              <a:t>  - Inflammatory responses can disrupt normal skin function and exacerbate existing conditions.</a:t>
            </a:r>
          </a:p>
          <a:p>
            <a:endParaRPr lang="en-US" sz="4000" dirty="0"/>
          </a:p>
          <a:p>
            <a:pPr marL="0" indent="0">
              <a:buNone/>
            </a:pPr>
            <a:r>
              <a:rPr lang="en-US" sz="5600" b="1" dirty="0">
                <a:solidFill>
                  <a:schemeClr val="accent3">
                    <a:lumMod val="50000"/>
                  </a:schemeClr>
                </a:solidFill>
              </a:rPr>
              <a:t>Connection to Specific Skin Conditions:</a:t>
            </a:r>
          </a:p>
          <a:p>
            <a:r>
              <a:rPr lang="en-US" sz="4000" dirty="0"/>
              <a:t>Acne:</a:t>
            </a:r>
          </a:p>
          <a:p>
            <a:r>
              <a:rPr lang="en-US" sz="4000" dirty="0"/>
              <a:t>- Inflammation contributes to the formation of acne lesions.</a:t>
            </a:r>
          </a:p>
          <a:p>
            <a:r>
              <a:rPr lang="en-US" sz="4000" dirty="0"/>
              <a:t>- Increased sebum production and clogged pores are worsened by inflammatory processes.</a:t>
            </a:r>
          </a:p>
          <a:p>
            <a:r>
              <a:rPr lang="en-US" sz="4000" dirty="0"/>
              <a:t>  </a:t>
            </a:r>
          </a:p>
          <a:p>
            <a:pPr marL="0" indent="0">
              <a:buNone/>
            </a:pPr>
            <a:r>
              <a:rPr lang="en-US" sz="4000" dirty="0"/>
              <a:t>     -Eczema:</a:t>
            </a:r>
          </a:p>
          <a:p>
            <a:pPr marL="0" indent="0">
              <a:buNone/>
            </a:pPr>
            <a:r>
              <a:rPr lang="en-US" sz="4000" dirty="0"/>
              <a:t>  - Oral infections can trigger immune responses that may lead to eczema flare-ups.</a:t>
            </a:r>
          </a:p>
          <a:p>
            <a:pPr marL="0" indent="0">
              <a:buNone/>
            </a:pPr>
            <a:r>
              <a:rPr lang="en-US" sz="4000" dirty="0"/>
              <a:t> - Individuals with eczema may experience worsened symptoms due to poor oral health.</a:t>
            </a:r>
          </a:p>
          <a:p>
            <a:endParaRPr lang="en-US" sz="4000" dirty="0"/>
          </a:p>
          <a:p>
            <a:r>
              <a:rPr lang="en-US" sz="4000" dirty="0"/>
              <a:t>Psoriasis:</a:t>
            </a:r>
          </a:p>
          <a:p>
            <a:pPr marL="0" indent="0">
              <a:buNone/>
            </a:pPr>
            <a:r>
              <a:rPr lang="en-US" sz="4000" dirty="0"/>
              <a:t>    - Chronic inflammation linked to periodontal disease can increase the severity of psoriasis.</a:t>
            </a:r>
          </a:p>
          <a:p>
            <a:pPr marL="0" indent="0">
              <a:buNone/>
            </a:pPr>
            <a:r>
              <a:rPr lang="en-US" sz="4000" dirty="0"/>
              <a:t>   - The interplay between skin and oral health may indicate a need for integrated treatment approaches.</a:t>
            </a:r>
          </a:p>
          <a:p>
            <a:endParaRPr lang="en-US" sz="4800" b="1" dirty="0">
              <a:solidFill>
                <a:schemeClr val="accent3">
                  <a:lumMod val="50000"/>
                </a:schemeClr>
              </a:solidFill>
            </a:endParaRPr>
          </a:p>
          <a:p>
            <a:pPr marL="0" indent="0">
              <a:buNone/>
            </a:pPr>
            <a:r>
              <a:rPr lang="en-US" sz="4800" b="1" dirty="0">
                <a:solidFill>
                  <a:schemeClr val="accent3">
                    <a:lumMod val="50000"/>
                  </a:schemeClr>
                </a:solidFill>
              </a:rPr>
              <a:t>Management Strategies</a:t>
            </a:r>
          </a:p>
          <a:p>
            <a:pPr marL="0" indent="0">
              <a:buNone/>
            </a:pPr>
            <a:r>
              <a:rPr lang="en-US" sz="4000" dirty="0"/>
              <a:t>- Maintaining Oral Hygiene</a:t>
            </a:r>
          </a:p>
          <a:p>
            <a:pPr marL="0" indent="0">
              <a:buNone/>
            </a:pPr>
            <a:r>
              <a:rPr lang="en-US" sz="4000" dirty="0"/>
              <a:t>    -Regular brushing and flossing can reduce inflammation and improve skin health.</a:t>
            </a:r>
          </a:p>
          <a:p>
            <a:pPr marL="0" indent="0">
              <a:buNone/>
            </a:pPr>
            <a:r>
              <a:rPr lang="en-US" sz="4000" dirty="0"/>
              <a:t>  </a:t>
            </a:r>
          </a:p>
          <a:p>
            <a:pPr marL="0" indent="0">
              <a:buNone/>
            </a:pPr>
            <a:r>
              <a:rPr lang="en-US" sz="4000" dirty="0"/>
              <a:t>  -Diet and Lifestyle</a:t>
            </a:r>
          </a:p>
          <a:p>
            <a:pPr marL="0" indent="0">
              <a:buNone/>
            </a:pPr>
            <a:r>
              <a:rPr lang="en-US" sz="4000" dirty="0"/>
              <a:t>    - Anti-inflammatory diets may help manage both oral and skin health.</a:t>
            </a:r>
          </a:p>
          <a:p>
            <a:pPr marL="0" indent="0">
              <a:buNone/>
            </a:pPr>
            <a:r>
              <a:rPr lang="en-US" sz="4000" dirty="0"/>
              <a:t>    - Stress management techniques can also reduce inflammation.</a:t>
            </a:r>
          </a:p>
          <a:p>
            <a:endParaRPr lang="en-US" dirty="0"/>
          </a:p>
          <a:p>
            <a:endParaRPr lang="en-US" dirty="0"/>
          </a:p>
          <a:p>
            <a:pPr marL="0" indent="0">
              <a:buNone/>
            </a:pPr>
            <a:r>
              <a:rPr lang="en-US" dirty="0"/>
              <a:t>1. **Kumar, R., &amp; Gupta, A. (2016).** "Periodontal Disease and Its Impact on Skin Health: A Review." *International Journal of Medical Sciences*, 13(3), 202-209.  . DOI: 10.7150/ijms.14051</a:t>
            </a:r>
          </a:p>
          <a:p>
            <a:endParaRPr lang="en-US" dirty="0"/>
          </a:p>
          <a:p>
            <a:pPr marL="0" indent="0">
              <a:buNone/>
            </a:pPr>
            <a:r>
              <a:rPr lang="en-US" dirty="0"/>
              <a:t>2. **Tzeng, Y. H., &amp; Huang, J. Y. (2018).** "The relationship between periodontal disease and skin diseases: A review." *Journal of the Formosan Medical Association*, 117(9), 733-739.  </a:t>
            </a:r>
          </a:p>
          <a:p>
            <a:pPr marL="0" indent="0">
              <a:buNone/>
            </a:pPr>
            <a:r>
              <a:rPr lang="en-US" dirty="0"/>
              <a:t>   DOI: 10.1016/j.jfma.2018.01.012</a:t>
            </a:r>
          </a:p>
          <a:p>
            <a:endParaRPr lang="en-US" dirty="0"/>
          </a:p>
        </p:txBody>
      </p:sp>
    </p:spTree>
    <p:extLst>
      <p:ext uri="{BB962C8B-B14F-4D97-AF65-F5344CB8AC3E}">
        <p14:creationId xmlns:p14="http://schemas.microsoft.com/office/powerpoint/2010/main" val="357352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up of a cell&#10;&#10;Description automatically generated">
            <a:extLst>
              <a:ext uri="{FF2B5EF4-FFF2-40B4-BE49-F238E27FC236}">
                <a16:creationId xmlns:a16="http://schemas.microsoft.com/office/drawing/2014/main" id="{E93A2AD4-745C-A89E-0F79-64822991862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8486" y="850603"/>
            <a:ext cx="5040560" cy="6007397"/>
          </a:xfrm>
        </p:spPr>
      </p:pic>
      <p:pic>
        <p:nvPicPr>
          <p:cNvPr id="7" name="Picture 6" descr="A close-up of a rash on a person's chest&#10;&#10;Description automatically generated">
            <a:extLst>
              <a:ext uri="{FF2B5EF4-FFF2-40B4-BE49-F238E27FC236}">
                <a16:creationId xmlns:a16="http://schemas.microsoft.com/office/drawing/2014/main" id="{92DB1C0B-F497-76B3-328C-DE4BC08849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980728"/>
            <a:ext cx="4464496" cy="5435600"/>
          </a:xfrm>
          <a:prstGeom prst="rect">
            <a:avLst/>
          </a:prstGeom>
        </p:spPr>
      </p:pic>
    </p:spTree>
    <p:extLst>
      <p:ext uri="{BB962C8B-B14F-4D97-AF65-F5344CB8AC3E}">
        <p14:creationId xmlns:p14="http://schemas.microsoft.com/office/powerpoint/2010/main" val="2282487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2586994"/>
            <a:ext cx="2606040" cy="18288"/>
          </a:xfrm>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diagram of a person's body&#10;&#10;Description automatically generated">
            <a:extLst>
              <a:ext uri="{FF2B5EF4-FFF2-40B4-BE49-F238E27FC236}">
                <a16:creationId xmlns:a16="http://schemas.microsoft.com/office/drawing/2014/main" id="{FEF2400F-EB7F-18F5-BC20-3570E8667458}"/>
              </a:ext>
            </a:extLst>
          </p:cNvPr>
          <p:cNvPicPr>
            <a:picLocks noChangeAspect="1"/>
          </p:cNvPicPr>
          <p:nvPr/>
        </p:nvPicPr>
        <p:blipFill>
          <a:blip r:embed="rId2">
            <a:extLst>
              <a:ext uri="{28A0092B-C50C-407E-A947-70E740481C1C}">
                <a14:useLocalDpi xmlns:a14="http://schemas.microsoft.com/office/drawing/2010/main" val="0"/>
              </a:ext>
            </a:extLst>
          </a:blip>
          <a:srcRect l="9582" r="15191"/>
          <a:stretch/>
        </p:blipFill>
        <p:spPr>
          <a:xfrm>
            <a:off x="1547664" y="-99392"/>
            <a:ext cx="658708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219932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0C321-E657-8C30-5A0A-6F2D132CD091}"/>
              </a:ext>
            </a:extLst>
          </p:cNvPr>
          <p:cNvSpPr>
            <a:spLocks noGrp="1"/>
          </p:cNvSpPr>
          <p:nvPr>
            <p:ph type="title"/>
          </p:nvPr>
        </p:nvSpPr>
        <p:spPr>
          <a:xfrm>
            <a:off x="457200" y="980728"/>
            <a:ext cx="8229600" cy="436910"/>
          </a:xfrm>
        </p:spPr>
        <p:txBody>
          <a:bodyPr>
            <a:normAutofit fontScale="90000"/>
          </a:bodyPr>
          <a:lstStyle/>
          <a:p>
            <a:r>
              <a:rPr lang="en-US" sz="3600" b="1" dirty="0"/>
              <a:t>Significant effects on both oral and skin health, acting as a common underlying factor in various conditions:</a:t>
            </a:r>
            <a:br>
              <a:rPr lang="en-US" b="1" dirty="0"/>
            </a:br>
            <a:endParaRPr lang="en-US" b="1" dirty="0"/>
          </a:p>
        </p:txBody>
      </p:sp>
      <p:sp>
        <p:nvSpPr>
          <p:cNvPr id="3" name="Content Placeholder 2">
            <a:extLst>
              <a:ext uri="{FF2B5EF4-FFF2-40B4-BE49-F238E27FC236}">
                <a16:creationId xmlns:a16="http://schemas.microsoft.com/office/drawing/2014/main" id="{50541039-E50E-F24F-53D6-110FB2B86116}"/>
              </a:ext>
            </a:extLst>
          </p:cNvPr>
          <p:cNvSpPr>
            <a:spLocks noGrp="1"/>
          </p:cNvSpPr>
          <p:nvPr>
            <p:ph idx="1"/>
          </p:nvPr>
        </p:nvSpPr>
        <p:spPr/>
        <p:txBody>
          <a:bodyPr>
            <a:normAutofit fontScale="47500" lnSpcReduction="20000"/>
          </a:bodyPr>
          <a:lstStyle/>
          <a:p>
            <a:endParaRPr lang="en-US" dirty="0"/>
          </a:p>
          <a:p>
            <a:pPr marL="0" indent="0">
              <a:buNone/>
            </a:pPr>
            <a:endParaRPr lang="en-US" b="1" dirty="0">
              <a:solidFill>
                <a:schemeClr val="accent3">
                  <a:lumMod val="50000"/>
                </a:schemeClr>
              </a:solidFill>
            </a:endParaRPr>
          </a:p>
          <a:p>
            <a:r>
              <a:rPr lang="en-US" sz="3800" b="1" dirty="0">
                <a:solidFill>
                  <a:schemeClr val="accent3">
                    <a:lumMod val="50000"/>
                  </a:schemeClr>
                </a:solidFill>
              </a:rPr>
              <a:t>1. **Periodontal Disease:**  </a:t>
            </a:r>
          </a:p>
          <a:p>
            <a:pPr marL="0" indent="0">
              <a:buNone/>
            </a:pPr>
            <a:r>
              <a:rPr lang="en-US" dirty="0"/>
              <a:t>   - Inflammation is a hallmark of periodontal disease, where the body’s immune response to bacteria in the mouth leads to gum inflammation, tissue destruction, and bone loss.</a:t>
            </a:r>
          </a:p>
          <a:p>
            <a:pPr marL="0" indent="0">
              <a:buNone/>
            </a:pPr>
            <a:r>
              <a:rPr lang="en-US" dirty="0"/>
              <a:t>  - Symptoms include swollen, bleeding gums, bad breath, and tooth mobility.</a:t>
            </a:r>
          </a:p>
          <a:p>
            <a:endParaRPr lang="en-US" dirty="0"/>
          </a:p>
          <a:p>
            <a:r>
              <a:rPr lang="en-US" sz="3800" b="1" dirty="0">
                <a:solidFill>
                  <a:schemeClr val="accent3">
                    <a:lumMod val="50000"/>
                  </a:schemeClr>
                </a:solidFill>
              </a:rPr>
              <a:t>2. **Increased Risk of Infections:**  </a:t>
            </a:r>
          </a:p>
          <a:p>
            <a:pPr marL="0" indent="0">
              <a:buNone/>
            </a:pPr>
            <a:r>
              <a:rPr lang="en-US" dirty="0"/>
              <a:t>   - Chronic inflammation can weaken the immune system, making the oral cavity more susceptible to infections, such as oral thrush or abscesses.</a:t>
            </a:r>
          </a:p>
          <a:p>
            <a:endParaRPr lang="en-US" dirty="0">
              <a:solidFill>
                <a:schemeClr val="accent3">
                  <a:lumMod val="50000"/>
                </a:schemeClr>
              </a:solidFill>
            </a:endParaRPr>
          </a:p>
          <a:p>
            <a:r>
              <a:rPr lang="en-US" sz="3800" b="1" dirty="0">
                <a:solidFill>
                  <a:schemeClr val="accent3">
                    <a:lumMod val="50000"/>
                  </a:schemeClr>
                </a:solidFill>
              </a:rPr>
              <a:t>3. **Oral Lesions:**  </a:t>
            </a:r>
          </a:p>
          <a:p>
            <a:pPr marL="0" indent="0">
              <a:buNone/>
            </a:pPr>
            <a:r>
              <a:rPr lang="en-US" dirty="0"/>
              <a:t>  - Conditions like lichen planus or aphthous ulcers are often linked to inflammatory processes and can cause painful lesions in the mouth.</a:t>
            </a:r>
          </a:p>
          <a:p>
            <a:endParaRPr lang="en-US" dirty="0"/>
          </a:p>
          <a:p>
            <a:r>
              <a:rPr lang="en-US" sz="3800" b="1" dirty="0">
                <a:solidFill>
                  <a:schemeClr val="accent3">
                    <a:lumMod val="50000"/>
                  </a:schemeClr>
                </a:solidFill>
              </a:rPr>
              <a:t>4. **Systemic Implications:**  </a:t>
            </a:r>
          </a:p>
          <a:p>
            <a:pPr marL="0" indent="0">
              <a:buNone/>
            </a:pPr>
            <a:r>
              <a:rPr lang="en-US" dirty="0"/>
              <a:t> - Poor oral health due to inflammation can contribute to systemic diseases, including cardiovascular disease and diabetes, which can, in turn, increase inflammation further.</a:t>
            </a:r>
          </a:p>
          <a:p>
            <a:endParaRPr lang="en-US" dirty="0"/>
          </a:p>
        </p:txBody>
      </p:sp>
    </p:spTree>
    <p:extLst>
      <p:ext uri="{BB962C8B-B14F-4D97-AF65-F5344CB8AC3E}">
        <p14:creationId xmlns:p14="http://schemas.microsoft.com/office/powerpoint/2010/main" val="2067018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erson with her eyes closed and mouth open&#10;&#10;Description automatically generated">
            <a:extLst>
              <a:ext uri="{FF2B5EF4-FFF2-40B4-BE49-F238E27FC236}">
                <a16:creationId xmlns:a16="http://schemas.microsoft.com/office/drawing/2014/main" id="{41782A8D-A87A-1BE3-5379-2808AF09CC7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7624" y="274638"/>
            <a:ext cx="6336704" cy="5851525"/>
          </a:xfrm>
        </p:spPr>
      </p:pic>
    </p:spTree>
    <p:extLst>
      <p:ext uri="{BB962C8B-B14F-4D97-AF65-F5344CB8AC3E}">
        <p14:creationId xmlns:p14="http://schemas.microsoft.com/office/powerpoint/2010/main" val="4824967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TotalTime>
  <Words>2019</Words>
  <Application>Microsoft Macintosh PowerPoint</Application>
  <PresentationFormat>On-screen Show (4:3)</PresentationFormat>
  <Paragraphs>177</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-apple-system</vt:lpstr>
      <vt:lpstr>Arial</vt:lpstr>
      <vt:lpstr>Calibri</vt:lpstr>
      <vt:lpstr>Cambria</vt:lpstr>
      <vt:lpstr>Office Theme</vt:lpstr>
      <vt:lpstr>PowerPoint Presentation</vt:lpstr>
      <vt:lpstr>PowerPoint Presentation</vt:lpstr>
      <vt:lpstr>"The Link Between Oral Health and Skin Conditions" </vt:lpstr>
      <vt:lpstr>PowerPoint Presentation</vt:lpstr>
      <vt:lpstr>Inflammation and skin condition </vt:lpstr>
      <vt:lpstr>PowerPoint Presentation</vt:lpstr>
      <vt:lpstr>PowerPoint Presentation</vt:lpstr>
      <vt:lpstr>Significant effects on both oral and skin health, acting as a common underlying factor in various conditions: </vt:lpstr>
      <vt:lpstr>PowerPoint Presentation</vt:lpstr>
      <vt:lpstr>Effects of Inflammation on Skin Health: </vt:lpstr>
      <vt:lpstr>PowerPoint Presentation</vt:lpstr>
      <vt:lpstr>The Connection Between Oral and Skin Health: </vt:lpstr>
      <vt:lpstr>Focusing on Bacterial Influence on Skin Conditions: </vt:lpstr>
      <vt:lpstr>PowerPoint Presentation</vt:lpstr>
      <vt:lpstr>PowerPoint Presentation</vt:lpstr>
      <vt:lpstr>**Future Directions in Treatment:** </vt:lpstr>
      <vt:lpstr>The future direction for preventing skin diseases related to oral health focuses on an integrated and holistic approach.  Key trends include: </vt:lpstr>
      <vt:lpstr>PowerPoint Presentation</vt:lpstr>
      <vt:lpstr>PowerPoint Presentation</vt:lpstr>
      <vt:lpstr>REFRENCES</vt:lpstr>
      <vt:lpstr>Thank you for all your time and attention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Muhammad Afzaal</dc:creator>
  <cp:lastModifiedBy>Shohreh Ghasemi</cp:lastModifiedBy>
  <cp:revision>19</cp:revision>
  <dcterms:created xsi:type="dcterms:W3CDTF">2006-08-16T00:00:00Z</dcterms:created>
  <dcterms:modified xsi:type="dcterms:W3CDTF">2024-08-13T14:19:10Z</dcterms:modified>
</cp:coreProperties>
</file>